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4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8" r:id="rId44"/>
    <p:sldId id="296" r:id="rId45"/>
    <p:sldId id="29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2D4EED-95CD-477D-83D3-D7D504358560}" type="datetimeFigureOut">
              <a:rPr lang="en-US" smtClean="0"/>
              <a:t>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ADD4B7-EE6C-4B31-8CB6-8A3763CDC9B0}" type="slidenum">
              <a:rPr lang="en-US" smtClean="0"/>
              <a:t>‹#›</a:t>
            </a:fld>
            <a:endParaRPr lang="en-US"/>
          </a:p>
        </p:txBody>
      </p:sp>
    </p:spTree>
    <p:extLst>
      <p:ext uri="{BB962C8B-B14F-4D97-AF65-F5344CB8AC3E}">
        <p14:creationId xmlns:p14="http://schemas.microsoft.com/office/powerpoint/2010/main" val="422704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2</a:t>
            </a:fld>
            <a:endParaRPr lang="en-US" altLang="en-US">
              <a:solidFill>
                <a:prstClr val="black"/>
              </a:solidFill>
            </a:endParaRPr>
          </a:p>
        </p:txBody>
      </p:sp>
    </p:spTree>
    <p:extLst>
      <p:ext uri="{BB962C8B-B14F-4D97-AF65-F5344CB8AC3E}">
        <p14:creationId xmlns:p14="http://schemas.microsoft.com/office/powerpoint/2010/main" val="1965423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056469-7B6E-491F-8891-498BCF943AC8}" type="slidenum">
              <a:rPr lang="en-US" smtClean="0">
                <a:solidFill>
                  <a:prstClr val="black"/>
                </a:solidFill>
              </a:rPr>
              <a:pPr/>
              <a:t>18</a:t>
            </a:fld>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Wallace, Steven J.</a:t>
            </a:r>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prstClr val="black"/>
                </a:solidFill>
              </a:rPr>
              <a:t>www.sunnysidechurchofchrist.com</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Biblical Peculiarity</a:t>
            </a:r>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056469-7B6E-491F-8891-498BCF943AC8}" type="slidenum">
              <a:rPr lang="en-US" smtClean="0">
                <a:solidFill>
                  <a:prstClr val="black"/>
                </a:solidFill>
              </a:rPr>
              <a:pPr/>
              <a:t>19</a:t>
            </a:fld>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Wallace, Steven J.</a:t>
            </a:r>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prstClr val="black"/>
                </a:solidFill>
              </a:rPr>
              <a:t>www.sunnysidechurchofchrist.com</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Biblical Peculiarity</a:t>
            </a:r>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056469-7B6E-491F-8891-498BCF943AC8}" type="slidenum">
              <a:rPr lang="en-US" smtClean="0">
                <a:solidFill>
                  <a:prstClr val="black"/>
                </a:solidFill>
              </a:rPr>
              <a:pPr/>
              <a:t>20</a:t>
            </a:fld>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Wallace, Steven J.</a:t>
            </a:r>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prstClr val="black"/>
                </a:solidFill>
              </a:rPr>
              <a:t>www.sunnysidechurchofchrist.com</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Biblical Peculiarity</a:t>
            </a:r>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21</a:t>
            </a:fld>
            <a:endParaRPr lang="en-US" altLang="en-US">
              <a:solidFill>
                <a:prstClr val="black"/>
              </a:solidFill>
            </a:endParaRPr>
          </a:p>
        </p:txBody>
      </p:sp>
    </p:spTree>
    <p:extLst>
      <p:ext uri="{BB962C8B-B14F-4D97-AF65-F5344CB8AC3E}">
        <p14:creationId xmlns:p14="http://schemas.microsoft.com/office/powerpoint/2010/main" val="960638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080BA5-032C-4C7A-9AE8-6B9FC21A78F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064395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080BA5-032C-4C7A-9AE8-6B9FC21A78FF}"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758635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080BA5-032C-4C7A-9AE8-6B9FC21A78FF}"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922350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25</a:t>
            </a:fld>
            <a:endParaRPr lang="en-US" altLang="en-US">
              <a:solidFill>
                <a:prstClr val="black"/>
              </a:solidFill>
            </a:endParaRPr>
          </a:p>
        </p:txBody>
      </p:sp>
    </p:spTree>
    <p:extLst>
      <p:ext uri="{BB962C8B-B14F-4D97-AF65-F5344CB8AC3E}">
        <p14:creationId xmlns:p14="http://schemas.microsoft.com/office/powerpoint/2010/main" val="3123769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26</a:t>
            </a:fld>
            <a:endParaRPr lang="en-US" altLang="en-US">
              <a:solidFill>
                <a:prstClr val="black"/>
              </a:solidFill>
            </a:endParaRPr>
          </a:p>
        </p:txBody>
      </p:sp>
    </p:spTree>
    <p:extLst>
      <p:ext uri="{BB962C8B-B14F-4D97-AF65-F5344CB8AC3E}">
        <p14:creationId xmlns:p14="http://schemas.microsoft.com/office/powerpoint/2010/main" val="4228093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27</a:t>
            </a:fld>
            <a:endParaRPr lang="en-US" altLang="en-US">
              <a:solidFill>
                <a:prstClr val="black"/>
              </a:solidFill>
            </a:endParaRPr>
          </a:p>
        </p:txBody>
      </p:sp>
    </p:spTree>
    <p:extLst>
      <p:ext uri="{BB962C8B-B14F-4D97-AF65-F5344CB8AC3E}">
        <p14:creationId xmlns:p14="http://schemas.microsoft.com/office/powerpoint/2010/main" val="317844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3</a:t>
            </a:fld>
            <a:endParaRPr lang="en-US" altLang="en-US">
              <a:solidFill>
                <a:prstClr val="black"/>
              </a:solidFill>
            </a:endParaRPr>
          </a:p>
        </p:txBody>
      </p:sp>
    </p:spTree>
    <p:extLst>
      <p:ext uri="{BB962C8B-B14F-4D97-AF65-F5344CB8AC3E}">
        <p14:creationId xmlns:p14="http://schemas.microsoft.com/office/powerpoint/2010/main" val="36020653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32</a:t>
            </a:fld>
            <a:endParaRPr lang="en-US" altLang="en-US">
              <a:solidFill>
                <a:prstClr val="black"/>
              </a:solidFill>
            </a:endParaRPr>
          </a:p>
        </p:txBody>
      </p:sp>
    </p:spTree>
    <p:extLst>
      <p:ext uri="{BB962C8B-B14F-4D97-AF65-F5344CB8AC3E}">
        <p14:creationId xmlns:p14="http://schemas.microsoft.com/office/powerpoint/2010/main" val="745072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39</a:t>
            </a:fld>
            <a:endParaRPr lang="en-US" altLang="en-US">
              <a:solidFill>
                <a:prstClr val="black"/>
              </a:solidFill>
            </a:endParaRPr>
          </a:p>
        </p:txBody>
      </p:sp>
    </p:spTree>
    <p:extLst>
      <p:ext uri="{BB962C8B-B14F-4D97-AF65-F5344CB8AC3E}">
        <p14:creationId xmlns:p14="http://schemas.microsoft.com/office/powerpoint/2010/main" val="3124352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40</a:t>
            </a:fld>
            <a:endParaRPr lang="en-US" altLang="en-US">
              <a:solidFill>
                <a:prstClr val="black"/>
              </a:solidFill>
            </a:endParaRPr>
          </a:p>
        </p:txBody>
      </p:sp>
    </p:spTree>
    <p:extLst>
      <p:ext uri="{BB962C8B-B14F-4D97-AF65-F5344CB8AC3E}">
        <p14:creationId xmlns:p14="http://schemas.microsoft.com/office/powerpoint/2010/main" val="3124352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41</a:t>
            </a:fld>
            <a:endParaRPr lang="en-US" altLang="en-US">
              <a:solidFill>
                <a:prstClr val="black"/>
              </a:solidFill>
            </a:endParaRPr>
          </a:p>
        </p:txBody>
      </p:sp>
    </p:spTree>
    <p:extLst>
      <p:ext uri="{BB962C8B-B14F-4D97-AF65-F5344CB8AC3E}">
        <p14:creationId xmlns:p14="http://schemas.microsoft.com/office/powerpoint/2010/main" val="31243520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42</a:t>
            </a:fld>
            <a:endParaRPr lang="en-US" altLang="en-US">
              <a:solidFill>
                <a:prstClr val="black"/>
              </a:solidFill>
            </a:endParaRPr>
          </a:p>
        </p:txBody>
      </p:sp>
    </p:spTree>
    <p:extLst>
      <p:ext uri="{BB962C8B-B14F-4D97-AF65-F5344CB8AC3E}">
        <p14:creationId xmlns:p14="http://schemas.microsoft.com/office/powerpoint/2010/main" val="360764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4</a:t>
            </a:fld>
            <a:endParaRPr lang="en-US" altLang="en-US">
              <a:solidFill>
                <a:prstClr val="black"/>
              </a:solidFill>
            </a:endParaRPr>
          </a:p>
        </p:txBody>
      </p:sp>
    </p:spTree>
    <p:extLst>
      <p:ext uri="{BB962C8B-B14F-4D97-AF65-F5344CB8AC3E}">
        <p14:creationId xmlns:p14="http://schemas.microsoft.com/office/powerpoint/2010/main" val="2211880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5</a:t>
            </a:fld>
            <a:endParaRPr lang="en-US" altLang="en-US">
              <a:solidFill>
                <a:prstClr val="black"/>
              </a:solidFill>
            </a:endParaRPr>
          </a:p>
        </p:txBody>
      </p:sp>
    </p:spTree>
    <p:extLst>
      <p:ext uri="{BB962C8B-B14F-4D97-AF65-F5344CB8AC3E}">
        <p14:creationId xmlns:p14="http://schemas.microsoft.com/office/powerpoint/2010/main" val="158853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8</a:t>
            </a:fld>
            <a:endParaRPr lang="en-US" altLang="en-US">
              <a:solidFill>
                <a:prstClr val="black"/>
              </a:solidFill>
            </a:endParaRPr>
          </a:p>
        </p:txBody>
      </p:sp>
    </p:spTree>
    <p:extLst>
      <p:ext uri="{BB962C8B-B14F-4D97-AF65-F5344CB8AC3E}">
        <p14:creationId xmlns:p14="http://schemas.microsoft.com/office/powerpoint/2010/main" val="1220857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9</a:t>
            </a:fld>
            <a:endParaRPr lang="en-US" altLang="en-US">
              <a:solidFill>
                <a:prstClr val="black"/>
              </a:solidFill>
            </a:endParaRPr>
          </a:p>
        </p:txBody>
      </p:sp>
    </p:spTree>
    <p:extLst>
      <p:ext uri="{BB962C8B-B14F-4D97-AF65-F5344CB8AC3E}">
        <p14:creationId xmlns:p14="http://schemas.microsoft.com/office/powerpoint/2010/main" val="2837854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13</a:t>
            </a:fld>
            <a:endParaRPr lang="en-US" altLang="en-US">
              <a:solidFill>
                <a:prstClr val="black"/>
              </a:solidFill>
            </a:endParaRPr>
          </a:p>
        </p:txBody>
      </p:sp>
    </p:spTree>
    <p:extLst>
      <p:ext uri="{BB962C8B-B14F-4D97-AF65-F5344CB8AC3E}">
        <p14:creationId xmlns:p14="http://schemas.microsoft.com/office/powerpoint/2010/main" val="1743263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BEF4C-58D7-4E51-B7F0-B82B092E3119}" type="slidenum">
              <a:rPr lang="en-US" altLang="en-US" smtClean="0">
                <a:solidFill>
                  <a:prstClr val="black"/>
                </a:solidFill>
              </a:rPr>
              <a:pPr/>
              <a:t>16</a:t>
            </a:fld>
            <a:endParaRPr lang="en-US" altLang="en-US">
              <a:solidFill>
                <a:prstClr val="black"/>
              </a:solidFill>
            </a:endParaRPr>
          </a:p>
        </p:txBody>
      </p:sp>
    </p:spTree>
    <p:extLst>
      <p:ext uri="{BB962C8B-B14F-4D97-AF65-F5344CB8AC3E}">
        <p14:creationId xmlns:p14="http://schemas.microsoft.com/office/powerpoint/2010/main" val="96063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056469-7B6E-491F-8891-498BCF943AC8}" type="slidenum">
              <a:rPr lang="en-US" smtClean="0">
                <a:solidFill>
                  <a:prstClr val="black"/>
                </a:solidFill>
              </a:rPr>
              <a:pPr/>
              <a:t>17</a:t>
            </a:fld>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Wallace, Steven J.</a:t>
            </a:r>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prstClr val="black"/>
                </a:solidFill>
              </a:rPr>
              <a:t>www.sunnysidechurchofchrist.com</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Biblical Peculiarity</a:t>
            </a:r>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A5D44-3818-446E-A9EF-1CB5CD1B63FE}"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53252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A5D44-3818-446E-A9EF-1CB5CD1B63FE}"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4142434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A5D44-3818-446E-A9EF-1CB5CD1B63FE}"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4192252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3902075"/>
            <a:ext cx="3400425" cy="2949575"/>
            <a:chOff x="0" y="2458"/>
            <a:chExt cx="2142" cy="1858"/>
          </a:xfrm>
        </p:grpSpPr>
        <p:sp>
          <p:nvSpPr>
            <p:cNvPr id="512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512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512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grpSp>
      <p:sp>
        <p:nvSpPr>
          <p:cNvPr id="5130" name="Rectangle 10"/>
          <p:cNvSpPr>
            <a:spLocks noGrp="1" noChangeArrowheads="1"/>
          </p:cNvSpPr>
          <p:nvPr>
            <p:ph type="ctrTitle" sz="quarter"/>
          </p:nvPr>
        </p:nvSpPr>
        <p:spPr>
          <a:xfrm>
            <a:off x="685800" y="1873250"/>
            <a:ext cx="7772400" cy="1555750"/>
          </a:xfrm>
        </p:spPr>
        <p:txBody>
          <a:bodyPr/>
          <a:lstStyle>
            <a:lvl1pPr>
              <a:defRPr sz="4800">
                <a:solidFill>
                  <a:srgbClr val="66CCFF"/>
                </a:solidFill>
                <a:latin typeface="Arial Black" panose="020B0A04020102020204" pitchFamily="34" charset="0"/>
              </a:defRPr>
            </a:lvl1pPr>
          </a:lstStyle>
          <a:p>
            <a:pPr lvl="0"/>
            <a:r>
              <a:rPr lang="en-US" altLang="en-US" noProof="0" smtClean="0"/>
              <a:t>Click to edit Master title style</a:t>
            </a:r>
          </a:p>
        </p:txBody>
      </p:sp>
      <p:sp>
        <p:nvSpPr>
          <p:cNvPr id="513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5132" name="Rectangle 12"/>
          <p:cNvSpPr>
            <a:spLocks noGrp="1" noChangeArrowheads="1"/>
          </p:cNvSpPr>
          <p:nvPr>
            <p:ph type="dt" sz="quarter" idx="2"/>
          </p:nvPr>
        </p:nvSpPr>
        <p:spPr/>
        <p:txBody>
          <a:bodyPr/>
          <a:lstStyle>
            <a:lvl1pPr>
              <a:defRPr/>
            </a:lvl1pPr>
          </a:lstStyle>
          <a:p>
            <a:endParaRPr lang="en-US" altLang="en-US">
              <a:solidFill>
                <a:srgbClr val="FFFFFF"/>
              </a:solidFill>
            </a:endParaRPr>
          </a:p>
        </p:txBody>
      </p:sp>
      <p:sp>
        <p:nvSpPr>
          <p:cNvPr id="5133" name="Rectangle 13"/>
          <p:cNvSpPr>
            <a:spLocks noGrp="1" noChangeArrowheads="1"/>
          </p:cNvSpPr>
          <p:nvPr>
            <p:ph type="ftr" sz="quarter" idx="3"/>
          </p:nvPr>
        </p:nvSpPr>
        <p:spPr/>
        <p:txBody>
          <a:bodyPr/>
          <a:lstStyle>
            <a:lvl1pPr>
              <a:defRPr/>
            </a:lvl1pPr>
          </a:lstStyle>
          <a:p>
            <a:endParaRPr lang="en-US" altLang="en-US">
              <a:solidFill>
                <a:srgbClr val="FFFFFF"/>
              </a:solidFill>
            </a:endParaRPr>
          </a:p>
        </p:txBody>
      </p:sp>
      <p:sp>
        <p:nvSpPr>
          <p:cNvPr id="5134" name="Rectangle 14"/>
          <p:cNvSpPr>
            <a:spLocks noGrp="1" noChangeArrowheads="1"/>
          </p:cNvSpPr>
          <p:nvPr>
            <p:ph type="sldNum" sz="quarter" idx="4"/>
          </p:nvPr>
        </p:nvSpPr>
        <p:spPr/>
        <p:txBody>
          <a:bodyPr/>
          <a:lstStyle>
            <a:lvl1pPr>
              <a:defRPr/>
            </a:lvl1pPr>
          </a:lstStyle>
          <a:p>
            <a:fld id="{A8075C07-4C73-4BDA-9CEF-3B94C9407BEB}"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73986492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andara" panose="020E0502030303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8D754349-7903-418B-8F43-31DF51381D6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2483620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77411A94-5922-413D-B0A8-815D1DBDC24E}"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598839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72A2956-824D-4820-BFA0-73152AAEE89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866049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B10F8032-EE57-4AD4-A028-2B0F281E89C8}"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391463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5A9DD154-C345-4940-8B7F-1B728CDA4F6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95340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260DFF56-BDFF-4E0E-8A1C-6B40C7906CBD}"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94464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D56151A4-1213-4050-BE83-B099E8EA320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47541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A5D44-3818-446E-A9EF-1CB5CD1B63FE}"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3611494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331CCF7F-2A79-44B4-BD2D-439939DD6F0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278663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E7D126A-BC6C-4A6C-BD58-29CC663481B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176584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59CF0988-B716-4E3D-9138-FD0FCCFD1C6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3169569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3902075"/>
            <a:ext cx="3400425" cy="2949575"/>
            <a:chOff x="0" y="2458"/>
            <a:chExt cx="2142" cy="1858"/>
          </a:xfrm>
        </p:grpSpPr>
        <p:sp>
          <p:nvSpPr>
            <p:cNvPr id="512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512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512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512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grpSp>
      <p:sp>
        <p:nvSpPr>
          <p:cNvPr id="5130" name="Rectangle 10"/>
          <p:cNvSpPr>
            <a:spLocks noGrp="1" noChangeArrowheads="1"/>
          </p:cNvSpPr>
          <p:nvPr>
            <p:ph type="ctrTitle" sz="quarter"/>
          </p:nvPr>
        </p:nvSpPr>
        <p:spPr>
          <a:xfrm>
            <a:off x="685800" y="1873250"/>
            <a:ext cx="7772400" cy="1555750"/>
          </a:xfrm>
        </p:spPr>
        <p:txBody>
          <a:bodyPr/>
          <a:lstStyle>
            <a:lvl1pPr>
              <a:defRPr sz="4800">
                <a:solidFill>
                  <a:srgbClr val="66CCFF"/>
                </a:solidFill>
                <a:latin typeface="Arial Black" panose="020B0A04020102020204" pitchFamily="34" charset="0"/>
              </a:defRPr>
            </a:lvl1pPr>
          </a:lstStyle>
          <a:p>
            <a:pPr lvl="0"/>
            <a:r>
              <a:rPr lang="en-US" altLang="en-US" noProof="0" smtClean="0"/>
              <a:t>Click to edit Master title style</a:t>
            </a:r>
          </a:p>
        </p:txBody>
      </p:sp>
      <p:sp>
        <p:nvSpPr>
          <p:cNvPr id="513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5132" name="Rectangle 12"/>
          <p:cNvSpPr>
            <a:spLocks noGrp="1" noChangeArrowheads="1"/>
          </p:cNvSpPr>
          <p:nvPr>
            <p:ph type="dt" sz="quarter" idx="2"/>
          </p:nvPr>
        </p:nvSpPr>
        <p:spPr/>
        <p:txBody>
          <a:bodyPr/>
          <a:lstStyle>
            <a:lvl1pPr>
              <a:defRPr/>
            </a:lvl1pPr>
          </a:lstStyle>
          <a:p>
            <a:endParaRPr lang="en-US" altLang="en-US">
              <a:solidFill>
                <a:srgbClr val="FFFFFF"/>
              </a:solidFill>
            </a:endParaRPr>
          </a:p>
        </p:txBody>
      </p:sp>
      <p:sp>
        <p:nvSpPr>
          <p:cNvPr id="5133" name="Rectangle 13"/>
          <p:cNvSpPr>
            <a:spLocks noGrp="1" noChangeArrowheads="1"/>
          </p:cNvSpPr>
          <p:nvPr>
            <p:ph type="ftr" sz="quarter" idx="3"/>
          </p:nvPr>
        </p:nvSpPr>
        <p:spPr/>
        <p:txBody>
          <a:bodyPr/>
          <a:lstStyle>
            <a:lvl1pPr>
              <a:defRPr/>
            </a:lvl1pPr>
          </a:lstStyle>
          <a:p>
            <a:endParaRPr lang="en-US" altLang="en-US">
              <a:solidFill>
                <a:srgbClr val="FFFFFF"/>
              </a:solidFill>
            </a:endParaRPr>
          </a:p>
        </p:txBody>
      </p:sp>
      <p:sp>
        <p:nvSpPr>
          <p:cNvPr id="5134" name="Rectangle 14"/>
          <p:cNvSpPr>
            <a:spLocks noGrp="1" noChangeArrowheads="1"/>
          </p:cNvSpPr>
          <p:nvPr>
            <p:ph type="sldNum" sz="quarter" idx="4"/>
          </p:nvPr>
        </p:nvSpPr>
        <p:spPr/>
        <p:txBody>
          <a:bodyPr/>
          <a:lstStyle>
            <a:lvl1pPr>
              <a:defRPr/>
            </a:lvl1pPr>
          </a:lstStyle>
          <a:p>
            <a:fld id="{A8075C07-4C73-4BDA-9CEF-3B94C9407BEB}"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414777125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andara" panose="020E0502030303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8D754349-7903-418B-8F43-31DF51381D6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96666656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77411A94-5922-413D-B0A8-815D1DBDC24E}"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956790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72A2956-824D-4820-BFA0-73152AAEE89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89092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B10F8032-EE57-4AD4-A028-2B0F281E89C8}"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8737210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5A9DD154-C345-4940-8B7F-1B728CDA4F6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366882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260DFF56-BDFF-4E0E-8A1C-6B40C7906CBD}"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06284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A5D44-3818-446E-A9EF-1CB5CD1B63FE}"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15867197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D56151A4-1213-4050-BE83-B099E8EA320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1329889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331CCF7F-2A79-44B4-BD2D-439939DD6F0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5808168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E7D126A-BC6C-4A6C-BD58-29CC663481B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8811567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59CF0988-B716-4E3D-9138-FD0FCCFD1C6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160627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E105350-EDAE-4408-A541-6BCB1EE631BB}" type="datetimeFigureOut">
              <a:rPr lang="en-US">
                <a:solidFill>
                  <a:srgbClr val="BEDBFE"/>
                </a:solidFill>
              </a:rPr>
              <a:pPr/>
              <a:t>2/7/2016</a:t>
            </a:fld>
            <a:endParaRPr dirty="0">
              <a:solidFill>
                <a:srgbClr val="BEDBFE"/>
              </a:solidFill>
            </a:endParaRPr>
          </a:p>
        </p:txBody>
      </p:sp>
      <p:sp>
        <p:nvSpPr>
          <p:cNvPr id="9" name="Rectangle 14"/>
          <p:cNvSpPr>
            <a:spLocks noGrp="1"/>
          </p:cNvSpPr>
          <p:nvPr>
            <p:ph type="sldNum" sz="quarter" idx="11"/>
          </p:nvPr>
        </p:nvSpPr>
        <p:spPr/>
        <p:txBody>
          <a:bodyPr/>
          <a:lstStyle>
            <a:lvl1pPr>
              <a:defRPr lang="en-US" smtClean="0"/>
            </a:lvl1pPr>
          </a:lstStyle>
          <a:p>
            <a:fld id="{A4D07420-F6C3-45B6-A6AD-F87C5793523C}" type="slidenum">
              <a:rPr>
                <a:solidFill>
                  <a:srgbClr val="BEDBFE"/>
                </a:solidFill>
              </a:rPr>
              <a:pPr/>
              <a:t>‹#›</a:t>
            </a:fld>
            <a:endParaRPr dirty="0">
              <a:solidFill>
                <a:srgbClr val="BEDBFE"/>
              </a:solidFill>
            </a:endParaRPr>
          </a:p>
        </p:txBody>
      </p:sp>
      <p:sp>
        <p:nvSpPr>
          <p:cNvPr id="25" name="Rectangle 27"/>
          <p:cNvSpPr>
            <a:spLocks noGrp="1"/>
          </p:cNvSpPr>
          <p:nvPr>
            <p:ph type="ftr" sz="quarter" idx="12"/>
          </p:nvPr>
        </p:nvSpPr>
        <p:spPr/>
        <p:txBody>
          <a:bodyPr/>
          <a:lstStyle>
            <a:lvl1pPr>
              <a:defRPr lang="en-US" smtClean="0"/>
            </a:lvl1pPr>
          </a:lstStyle>
          <a:p>
            <a:endParaRPr dirty="0">
              <a:solidFill>
                <a:srgbClr val="BEDBFE"/>
              </a:solidFill>
            </a:endParaRPr>
          </a:p>
        </p:txBody>
      </p:sp>
    </p:spTree>
    <p:extLst>
      <p:ext uri="{BB962C8B-B14F-4D97-AF65-F5344CB8AC3E}">
        <p14:creationId xmlns:p14="http://schemas.microsoft.com/office/powerpoint/2010/main" val="10386701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5" name="Rectangle 5"/>
          <p:cNvSpPr>
            <a:spLocks noGrp="1"/>
          </p:cNvSpPr>
          <p:nvPr>
            <p:ph type="ftr" sz="quarter" idx="11"/>
          </p:nvPr>
        </p:nvSpPr>
        <p:spPr/>
        <p:txBody>
          <a:bodyPr/>
          <a:lstStyle/>
          <a:p>
            <a:endParaRPr dirty="0">
              <a:solidFill>
                <a:srgbClr val="BEDBFE"/>
              </a:solidFill>
            </a:endParaRPr>
          </a:p>
        </p:txBody>
      </p:sp>
      <p:sp>
        <p:nvSpPr>
          <p:cNvPr id="6" name="Rectangle 6"/>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28009713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5" name="Rectangle 5"/>
          <p:cNvSpPr>
            <a:spLocks noGrp="1"/>
          </p:cNvSpPr>
          <p:nvPr>
            <p:ph type="ftr" sz="quarter" idx="11"/>
          </p:nvPr>
        </p:nvSpPr>
        <p:spPr/>
        <p:txBody>
          <a:bodyPr/>
          <a:lstStyle/>
          <a:p>
            <a:endParaRPr dirty="0">
              <a:solidFill>
                <a:srgbClr val="BEDBFE"/>
              </a:solidFill>
            </a:endParaRPr>
          </a:p>
        </p:txBody>
      </p:sp>
      <p:sp>
        <p:nvSpPr>
          <p:cNvPr id="6" name="Rectangle 6"/>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2451639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6" name="Rectangle 5"/>
          <p:cNvSpPr>
            <a:spLocks noGrp="1"/>
          </p:cNvSpPr>
          <p:nvPr>
            <p:ph type="ftr" sz="quarter" idx="11"/>
          </p:nvPr>
        </p:nvSpPr>
        <p:spPr/>
        <p:txBody>
          <a:bodyPr/>
          <a:lstStyle/>
          <a:p>
            <a:endParaRPr dirty="0">
              <a:solidFill>
                <a:srgbClr val="BEDBFE"/>
              </a:solidFill>
            </a:endParaRPr>
          </a:p>
        </p:txBody>
      </p:sp>
      <p:sp>
        <p:nvSpPr>
          <p:cNvPr id="7" name="Rectangle 6"/>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41427792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8" name="Rectangle 7"/>
          <p:cNvSpPr>
            <a:spLocks noGrp="1"/>
          </p:cNvSpPr>
          <p:nvPr>
            <p:ph type="ftr" sz="quarter" idx="11"/>
          </p:nvPr>
        </p:nvSpPr>
        <p:spPr/>
        <p:txBody>
          <a:bodyPr/>
          <a:lstStyle/>
          <a:p>
            <a:endParaRPr dirty="0">
              <a:solidFill>
                <a:srgbClr val="BEDBFE"/>
              </a:solidFill>
            </a:endParaRPr>
          </a:p>
        </p:txBody>
      </p:sp>
      <p:sp>
        <p:nvSpPr>
          <p:cNvPr id="9" name="Rectangle 8"/>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39324407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4" name="Rectangle 4"/>
          <p:cNvSpPr>
            <a:spLocks noGrp="1"/>
          </p:cNvSpPr>
          <p:nvPr>
            <p:ph type="ftr" sz="quarter" idx="11"/>
          </p:nvPr>
        </p:nvSpPr>
        <p:spPr/>
        <p:txBody>
          <a:bodyPr/>
          <a:lstStyle/>
          <a:p>
            <a:endParaRPr dirty="0">
              <a:solidFill>
                <a:srgbClr val="BEDBFE"/>
              </a:solidFill>
            </a:endParaRPr>
          </a:p>
        </p:txBody>
      </p:sp>
      <p:sp>
        <p:nvSpPr>
          <p:cNvPr id="5" name="Rectangle 5"/>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116464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A5D44-3818-446E-A9EF-1CB5CD1B63FE}"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15703748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3" name="Rectangle 3"/>
          <p:cNvSpPr>
            <a:spLocks noGrp="1"/>
          </p:cNvSpPr>
          <p:nvPr>
            <p:ph type="ftr" sz="quarter" idx="11"/>
          </p:nvPr>
        </p:nvSpPr>
        <p:spPr/>
        <p:txBody>
          <a:bodyPr/>
          <a:lstStyle/>
          <a:p>
            <a:endParaRPr dirty="0">
              <a:solidFill>
                <a:srgbClr val="BEDBFE"/>
              </a:solidFill>
            </a:endParaRPr>
          </a:p>
        </p:txBody>
      </p:sp>
      <p:sp>
        <p:nvSpPr>
          <p:cNvPr id="4" name="Rectangle 4"/>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30757211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6" name="Rectangle 5"/>
          <p:cNvSpPr>
            <a:spLocks noGrp="1"/>
          </p:cNvSpPr>
          <p:nvPr>
            <p:ph type="ftr" sz="quarter" idx="11"/>
          </p:nvPr>
        </p:nvSpPr>
        <p:spPr/>
        <p:txBody>
          <a:bodyPr/>
          <a:lstStyle/>
          <a:p>
            <a:endParaRPr dirty="0">
              <a:solidFill>
                <a:srgbClr val="BEDBFE"/>
              </a:solidFill>
            </a:endParaRPr>
          </a:p>
        </p:txBody>
      </p:sp>
      <p:sp>
        <p:nvSpPr>
          <p:cNvPr id="7" name="Rectangle 6"/>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18515758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686F3A"/>
              </a:buClr>
              <a:buSzPct val="80000"/>
              <a:buFont typeface="Wingdings 2" pitchFamily="18" charset="2"/>
              <a:buNone/>
            </a:pPr>
            <a:endParaRPr lang="en-US" sz="2000" dirty="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dirty="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6" name="Rectangle 6"/>
          <p:cNvSpPr>
            <a:spLocks noGrp="1"/>
          </p:cNvSpPr>
          <p:nvPr>
            <p:ph type="ftr" sz="quarter" idx="11"/>
          </p:nvPr>
        </p:nvSpPr>
        <p:spPr/>
        <p:txBody>
          <a:bodyPr/>
          <a:lstStyle/>
          <a:p>
            <a:endParaRPr dirty="0">
              <a:solidFill>
                <a:srgbClr val="BEDBFE"/>
              </a:solidFill>
            </a:endParaRPr>
          </a:p>
        </p:txBody>
      </p:sp>
      <p:sp>
        <p:nvSpPr>
          <p:cNvPr id="7" name="Rectangle 7"/>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38426114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5" name="Footer Placeholder 4"/>
          <p:cNvSpPr>
            <a:spLocks noGrp="1"/>
          </p:cNvSpPr>
          <p:nvPr>
            <p:ph type="ftr" sz="quarter" idx="11"/>
          </p:nvPr>
        </p:nvSpPr>
        <p:spPr/>
        <p:txBody>
          <a:bodyPr/>
          <a:lstStyle/>
          <a:p>
            <a:endParaRPr dirty="0">
              <a:solidFill>
                <a:srgbClr val="BEDBFE"/>
              </a:solidFill>
            </a:endParaRPr>
          </a:p>
        </p:txBody>
      </p:sp>
      <p:sp>
        <p:nvSpPr>
          <p:cNvPr id="6" name="Slide Number Placeholder 5"/>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2497172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05350-EDAE-4408-A541-6BCB1EE631BB}" type="datetimeFigureOut">
              <a:rPr lang="en-US">
                <a:solidFill>
                  <a:srgbClr val="BEDBFE"/>
                </a:solidFill>
              </a:rPr>
              <a:pPr/>
              <a:t>2/7/2016</a:t>
            </a:fld>
            <a:endParaRPr dirty="0">
              <a:solidFill>
                <a:srgbClr val="BEDBFE"/>
              </a:solidFill>
            </a:endParaRPr>
          </a:p>
        </p:txBody>
      </p:sp>
      <p:sp>
        <p:nvSpPr>
          <p:cNvPr id="5" name="Footer Placeholder 4"/>
          <p:cNvSpPr>
            <a:spLocks noGrp="1"/>
          </p:cNvSpPr>
          <p:nvPr>
            <p:ph type="ftr" sz="quarter" idx="11"/>
          </p:nvPr>
        </p:nvSpPr>
        <p:spPr/>
        <p:txBody>
          <a:bodyPr/>
          <a:lstStyle/>
          <a:p>
            <a:endParaRPr dirty="0">
              <a:solidFill>
                <a:srgbClr val="BEDBFE"/>
              </a:solidFill>
            </a:endParaRPr>
          </a:p>
        </p:txBody>
      </p:sp>
      <p:sp>
        <p:nvSpPr>
          <p:cNvPr id="6" name="Slide Number Placeholder 5"/>
          <p:cNvSpPr>
            <a:spLocks noGrp="1"/>
          </p:cNvSpPr>
          <p:nvPr>
            <p:ph type="sldNum" sz="quarter" idx="12"/>
          </p:nvPr>
        </p:nvSpPr>
        <p:spPr/>
        <p:txBody>
          <a:body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3710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A5D44-3818-446E-A9EF-1CB5CD1B63FE}" type="datetimeFigureOut">
              <a:rPr lang="en-US" smtClean="0"/>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161153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A5D44-3818-446E-A9EF-1CB5CD1B63FE}" type="datetimeFigureOut">
              <a:rPr lang="en-US" smtClean="0"/>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340424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A5D44-3818-446E-A9EF-1CB5CD1B63FE}" type="datetimeFigureOut">
              <a:rPr lang="en-US" smtClean="0"/>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407560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A5D44-3818-446E-A9EF-1CB5CD1B63FE}"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1564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A5D44-3818-446E-A9EF-1CB5CD1B63FE}"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E4678-B43C-42A0-8AB3-A3F05F8439F1}" type="slidenum">
              <a:rPr lang="en-US" smtClean="0"/>
              <a:t>‹#›</a:t>
            </a:fld>
            <a:endParaRPr lang="en-US"/>
          </a:p>
        </p:txBody>
      </p:sp>
    </p:spTree>
    <p:extLst>
      <p:ext uri="{BB962C8B-B14F-4D97-AF65-F5344CB8AC3E}">
        <p14:creationId xmlns:p14="http://schemas.microsoft.com/office/powerpoint/2010/main" val="253797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A5D44-3818-446E-A9EF-1CB5CD1B63FE}" type="datetimeFigureOut">
              <a:rPr lang="en-US" smtClean="0"/>
              <a:t>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E4678-B43C-42A0-8AB3-A3F05F8439F1}" type="slidenum">
              <a:rPr lang="en-US" smtClean="0"/>
              <a:t>‹#›</a:t>
            </a:fld>
            <a:endParaRPr lang="en-US"/>
          </a:p>
        </p:txBody>
      </p:sp>
    </p:spTree>
    <p:extLst>
      <p:ext uri="{BB962C8B-B14F-4D97-AF65-F5344CB8AC3E}">
        <p14:creationId xmlns:p14="http://schemas.microsoft.com/office/powerpoint/2010/main" val="309987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grpSp>
      <p:sp>
        <p:nvSpPr>
          <p:cNvPr id="4106"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4107"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108"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010199"/>
                  </a:outerShdw>
                </a:effectLst>
              </a:defRPr>
            </a:lvl1pPr>
          </a:lstStyle>
          <a:p>
            <a:pPr fontAlgn="base">
              <a:spcBef>
                <a:spcPct val="0"/>
              </a:spcBef>
              <a:spcAft>
                <a:spcPct val="0"/>
              </a:spcAft>
            </a:pPr>
            <a:endParaRPr lang="en-US" altLang="en-US">
              <a:solidFill>
                <a:srgbClr val="FFFFFF"/>
              </a:solidFill>
            </a:endParaRPr>
          </a:p>
        </p:txBody>
      </p:sp>
      <p:sp>
        <p:nvSpPr>
          <p:cNvPr id="4109"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010199"/>
                  </a:outerShdw>
                </a:effectLst>
              </a:defRPr>
            </a:lvl1pPr>
          </a:lstStyle>
          <a:p>
            <a:pPr fontAlgn="base">
              <a:spcBef>
                <a:spcPct val="0"/>
              </a:spcBef>
              <a:spcAft>
                <a:spcPct val="0"/>
              </a:spcAft>
            </a:pPr>
            <a:endParaRPr lang="en-US" altLang="en-US">
              <a:solidFill>
                <a:srgbClr val="FFFFFF"/>
              </a:solidFill>
            </a:endParaRPr>
          </a:p>
        </p:txBody>
      </p:sp>
      <p:sp>
        <p:nvSpPr>
          <p:cNvPr id="4110"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010199"/>
                  </a:outerShdw>
                </a:effectLst>
              </a:defRPr>
            </a:lvl1pPr>
          </a:lstStyle>
          <a:p>
            <a:pPr fontAlgn="base">
              <a:spcBef>
                <a:spcPct val="0"/>
              </a:spcBef>
              <a:spcAft>
                <a:spcPct val="0"/>
              </a:spcAft>
            </a:pPr>
            <a:fld id="{773BDAB2-4474-4695-9F2E-718B80FE6FEE}" type="slidenum">
              <a:rPr lang="en-US" altLang="en-US">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412897480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07">
                                            <p:txEl>
                                              <p:pRg st="0" end="0"/>
                                            </p:txEl>
                                          </p:spTgt>
                                        </p:tgtEl>
                                        <p:attrNameLst>
                                          <p:attrName>style.visibility</p:attrName>
                                        </p:attrNameLst>
                                      </p:cBhvr>
                                      <p:to>
                                        <p:strVal val="visible"/>
                                      </p:to>
                                    </p:set>
                                    <p:animEffect transition="in" filter="fade">
                                      <p:cBhvr>
                                        <p:cTn id="7" dur="1000"/>
                                        <p:tgtEl>
                                          <p:spTgt spid="4107">
                                            <p:txEl>
                                              <p:pRg st="0" end="0"/>
                                            </p:txEl>
                                          </p:spTgt>
                                        </p:tgtEl>
                                      </p:cBhvr>
                                    </p:animEffect>
                                    <p:anim calcmode="lin" valueType="num">
                                      <p:cBhvr>
                                        <p:cTn id="8" dur="1000" fill="hold"/>
                                        <p:tgtEl>
                                          <p:spTgt spid="410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10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1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107">
                                            <p:txEl>
                                              <p:pRg st="1" end="1"/>
                                            </p:txEl>
                                          </p:spTgt>
                                        </p:tgtEl>
                                        <p:attrNameLst>
                                          <p:attrName>style.visibility</p:attrName>
                                        </p:attrNameLst>
                                      </p:cBhvr>
                                      <p:to>
                                        <p:strVal val="visible"/>
                                      </p:to>
                                    </p:set>
                                    <p:animEffect transition="in" filter="fade">
                                      <p:cBhvr>
                                        <p:cTn id="15" dur="1000"/>
                                        <p:tgtEl>
                                          <p:spTgt spid="4107">
                                            <p:txEl>
                                              <p:pRg st="1" end="1"/>
                                            </p:txEl>
                                          </p:spTgt>
                                        </p:tgtEl>
                                      </p:cBhvr>
                                    </p:animEffect>
                                    <p:anim calcmode="lin" valueType="num">
                                      <p:cBhvr>
                                        <p:cTn id="16" dur="1000" fill="hold"/>
                                        <p:tgtEl>
                                          <p:spTgt spid="4107">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10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10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107">
                                            <p:txEl>
                                              <p:pRg st="2" end="2"/>
                                            </p:txEl>
                                          </p:spTgt>
                                        </p:tgtEl>
                                        <p:attrNameLst>
                                          <p:attrName>style.visibility</p:attrName>
                                        </p:attrNameLst>
                                      </p:cBhvr>
                                      <p:to>
                                        <p:strVal val="visible"/>
                                      </p:to>
                                    </p:set>
                                    <p:animEffect transition="in" filter="fade">
                                      <p:cBhvr>
                                        <p:cTn id="23" dur="1000"/>
                                        <p:tgtEl>
                                          <p:spTgt spid="4107">
                                            <p:txEl>
                                              <p:pRg st="2" end="2"/>
                                            </p:txEl>
                                          </p:spTgt>
                                        </p:tgtEl>
                                      </p:cBhvr>
                                    </p:animEffect>
                                    <p:anim calcmode="lin" valueType="num">
                                      <p:cBhvr>
                                        <p:cTn id="24" dur="1000" fill="hold"/>
                                        <p:tgtEl>
                                          <p:spTgt spid="4107">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10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10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107">
                                            <p:txEl>
                                              <p:pRg st="3" end="3"/>
                                            </p:txEl>
                                          </p:spTgt>
                                        </p:tgtEl>
                                        <p:attrNameLst>
                                          <p:attrName>style.visibility</p:attrName>
                                        </p:attrNameLst>
                                      </p:cBhvr>
                                      <p:to>
                                        <p:strVal val="visible"/>
                                      </p:to>
                                    </p:set>
                                    <p:animEffect transition="in" filter="fade">
                                      <p:cBhvr>
                                        <p:cTn id="31" dur="1000"/>
                                        <p:tgtEl>
                                          <p:spTgt spid="4107">
                                            <p:txEl>
                                              <p:pRg st="3" end="3"/>
                                            </p:txEl>
                                          </p:spTgt>
                                        </p:tgtEl>
                                      </p:cBhvr>
                                    </p:animEffect>
                                    <p:anim calcmode="lin" valueType="num">
                                      <p:cBhvr>
                                        <p:cTn id="32" dur="1000" fill="hold"/>
                                        <p:tgtEl>
                                          <p:spTgt spid="4107">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10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10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107">
                                            <p:txEl>
                                              <p:pRg st="4" end="4"/>
                                            </p:txEl>
                                          </p:spTgt>
                                        </p:tgtEl>
                                        <p:attrNameLst>
                                          <p:attrName>style.visibility</p:attrName>
                                        </p:attrNameLst>
                                      </p:cBhvr>
                                      <p:to>
                                        <p:strVal val="visible"/>
                                      </p:to>
                                    </p:set>
                                    <p:animEffect transition="in" filter="fade">
                                      <p:cBhvr>
                                        <p:cTn id="39" dur="1000"/>
                                        <p:tgtEl>
                                          <p:spTgt spid="4107">
                                            <p:txEl>
                                              <p:pRg st="4" end="4"/>
                                            </p:txEl>
                                          </p:spTgt>
                                        </p:tgtEl>
                                      </p:cBhvr>
                                    </p:animEffect>
                                    <p:anim calcmode="lin" valueType="num">
                                      <p:cBhvr>
                                        <p:cTn id="40" dur="1000" fill="hold"/>
                                        <p:tgtEl>
                                          <p:spTgt spid="4107">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10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10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build="p">
        <p:tmplLst>
          <p:tmpl lvl="1">
            <p:tnLst>
              <p:par>
                <p:cTn presetID="37" presetClass="entr" presetSubtype="0" fill="hold" nodeType="with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Lst>
      </p:bldP>
    </p:bldLst>
  </p:timing>
  <p:hf hdr="0" ftr="0" dt="0"/>
  <p:txStyles>
    <p:titleStyle>
      <a:lvl1pPr algn="ctr" rtl="0" fontAlgn="base">
        <a:spcBef>
          <a:spcPct val="0"/>
        </a:spcBef>
        <a:spcAft>
          <a:spcPct val="0"/>
        </a:spcAft>
        <a:defRPr sz="4400">
          <a:solidFill>
            <a:srgbClr val="CCFFFF"/>
          </a:solidFill>
          <a:latin typeface="+mj-lt"/>
          <a:ea typeface="+mj-ea"/>
          <a:cs typeface="+mj-cs"/>
        </a:defRPr>
      </a:lvl1pPr>
      <a:lvl2pPr algn="ctr" rtl="0" fontAlgn="base">
        <a:spcBef>
          <a:spcPct val="0"/>
        </a:spcBef>
        <a:spcAft>
          <a:spcPct val="0"/>
        </a:spcAft>
        <a:defRPr sz="4400">
          <a:solidFill>
            <a:srgbClr val="CCFFFF"/>
          </a:solidFill>
          <a:latin typeface="Arial" charset="0"/>
        </a:defRPr>
      </a:lvl2pPr>
      <a:lvl3pPr algn="ctr" rtl="0" fontAlgn="base">
        <a:spcBef>
          <a:spcPct val="0"/>
        </a:spcBef>
        <a:spcAft>
          <a:spcPct val="0"/>
        </a:spcAft>
        <a:defRPr sz="4400">
          <a:solidFill>
            <a:srgbClr val="CCFFFF"/>
          </a:solidFill>
          <a:latin typeface="Arial" charset="0"/>
        </a:defRPr>
      </a:lvl3pPr>
      <a:lvl4pPr algn="ctr" rtl="0" fontAlgn="base">
        <a:spcBef>
          <a:spcPct val="0"/>
        </a:spcBef>
        <a:spcAft>
          <a:spcPct val="0"/>
        </a:spcAft>
        <a:defRPr sz="4400">
          <a:solidFill>
            <a:srgbClr val="CCFFFF"/>
          </a:solidFill>
          <a:latin typeface="Arial" charset="0"/>
        </a:defRPr>
      </a:lvl4pPr>
      <a:lvl5pPr algn="ctr" rtl="0" fontAlgn="base">
        <a:spcBef>
          <a:spcPct val="0"/>
        </a:spcBef>
        <a:spcAft>
          <a:spcPct val="0"/>
        </a:spcAft>
        <a:defRPr sz="4400">
          <a:solidFill>
            <a:srgbClr val="CCFFFF"/>
          </a:solidFill>
          <a:latin typeface="Arial" charset="0"/>
        </a:defRPr>
      </a:lvl5pPr>
      <a:lvl6pPr marL="457200" algn="ctr" rtl="0" fontAlgn="base">
        <a:spcBef>
          <a:spcPct val="0"/>
        </a:spcBef>
        <a:spcAft>
          <a:spcPct val="0"/>
        </a:spcAft>
        <a:defRPr sz="4400">
          <a:solidFill>
            <a:srgbClr val="CCFFFF"/>
          </a:solidFill>
          <a:latin typeface="Arial" charset="0"/>
        </a:defRPr>
      </a:lvl6pPr>
      <a:lvl7pPr marL="914400" algn="ctr" rtl="0" fontAlgn="base">
        <a:spcBef>
          <a:spcPct val="0"/>
        </a:spcBef>
        <a:spcAft>
          <a:spcPct val="0"/>
        </a:spcAft>
        <a:defRPr sz="4400">
          <a:solidFill>
            <a:srgbClr val="CCFFFF"/>
          </a:solidFill>
          <a:latin typeface="Arial" charset="0"/>
        </a:defRPr>
      </a:lvl7pPr>
      <a:lvl8pPr marL="1371600" algn="ctr" rtl="0" fontAlgn="base">
        <a:spcBef>
          <a:spcPct val="0"/>
        </a:spcBef>
        <a:spcAft>
          <a:spcPct val="0"/>
        </a:spcAft>
        <a:defRPr sz="4400">
          <a:solidFill>
            <a:srgbClr val="CCFFFF"/>
          </a:solidFill>
          <a:latin typeface="Arial" charset="0"/>
        </a:defRPr>
      </a:lvl8pPr>
      <a:lvl9pPr marL="1828800" algn="ctr" rtl="0" fontAlgn="base">
        <a:spcBef>
          <a:spcPct val="0"/>
        </a:spcBef>
        <a:spcAft>
          <a:spcPct val="0"/>
        </a:spcAft>
        <a:defRPr sz="4400">
          <a:solidFill>
            <a:srgbClr val="CCFFFF"/>
          </a:solidFill>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Candara" panose="020E0502030303020204" pitchFamily="34" charset="0"/>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Candara" panose="020E0502030303020204" pitchFamily="34" charset="0"/>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Candara" panose="020E0502030303020204" pitchFamily="34" charset="0"/>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Candara" panose="020E0502030303020204" pitchFamily="34" charset="0"/>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Candara" panose="020E0502030303020204" pitchFamily="34" charset="0"/>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2000" b="1">
                <a:solidFill>
                  <a:srgbClr val="FFFFFF"/>
                </a:solidFill>
              </a:endParaRPr>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lang="en-US" sz="2000" b="1">
                <a:solidFill>
                  <a:srgbClr val="FFFFFF"/>
                </a:solidFill>
              </a:endParaRPr>
            </a:p>
          </p:txBody>
        </p:sp>
      </p:grpSp>
      <p:sp>
        <p:nvSpPr>
          <p:cNvPr id="4106"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4107"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108"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010199"/>
                  </a:outerShdw>
                </a:effectLst>
              </a:defRPr>
            </a:lvl1pPr>
          </a:lstStyle>
          <a:p>
            <a:pPr fontAlgn="base">
              <a:spcBef>
                <a:spcPct val="0"/>
              </a:spcBef>
              <a:spcAft>
                <a:spcPct val="0"/>
              </a:spcAft>
            </a:pPr>
            <a:endParaRPr lang="en-US" altLang="en-US">
              <a:solidFill>
                <a:srgbClr val="FFFFFF"/>
              </a:solidFill>
            </a:endParaRPr>
          </a:p>
        </p:txBody>
      </p:sp>
      <p:sp>
        <p:nvSpPr>
          <p:cNvPr id="4109"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010199"/>
                  </a:outerShdw>
                </a:effectLst>
              </a:defRPr>
            </a:lvl1pPr>
          </a:lstStyle>
          <a:p>
            <a:pPr fontAlgn="base">
              <a:spcBef>
                <a:spcPct val="0"/>
              </a:spcBef>
              <a:spcAft>
                <a:spcPct val="0"/>
              </a:spcAft>
            </a:pPr>
            <a:endParaRPr lang="en-US" altLang="en-US">
              <a:solidFill>
                <a:srgbClr val="FFFFFF"/>
              </a:solidFill>
            </a:endParaRPr>
          </a:p>
        </p:txBody>
      </p:sp>
      <p:sp>
        <p:nvSpPr>
          <p:cNvPr id="4110"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010199"/>
                  </a:outerShdw>
                </a:effectLst>
              </a:defRPr>
            </a:lvl1pPr>
          </a:lstStyle>
          <a:p>
            <a:pPr fontAlgn="base">
              <a:spcBef>
                <a:spcPct val="0"/>
              </a:spcBef>
              <a:spcAft>
                <a:spcPct val="0"/>
              </a:spcAft>
            </a:pPr>
            <a:fld id="{773BDAB2-4474-4695-9F2E-718B80FE6FEE}" type="slidenum">
              <a:rPr lang="en-US" altLang="en-US">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4226556805"/>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07">
                                            <p:txEl>
                                              <p:pRg st="0" end="0"/>
                                            </p:txEl>
                                          </p:spTgt>
                                        </p:tgtEl>
                                        <p:attrNameLst>
                                          <p:attrName>style.visibility</p:attrName>
                                        </p:attrNameLst>
                                      </p:cBhvr>
                                      <p:to>
                                        <p:strVal val="visible"/>
                                      </p:to>
                                    </p:set>
                                    <p:animEffect transition="in" filter="fade">
                                      <p:cBhvr>
                                        <p:cTn id="7" dur="1000"/>
                                        <p:tgtEl>
                                          <p:spTgt spid="4107">
                                            <p:txEl>
                                              <p:pRg st="0" end="0"/>
                                            </p:txEl>
                                          </p:spTgt>
                                        </p:tgtEl>
                                      </p:cBhvr>
                                    </p:animEffect>
                                    <p:anim calcmode="lin" valueType="num">
                                      <p:cBhvr>
                                        <p:cTn id="8" dur="1000" fill="hold"/>
                                        <p:tgtEl>
                                          <p:spTgt spid="410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10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1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107">
                                            <p:txEl>
                                              <p:pRg st="1" end="1"/>
                                            </p:txEl>
                                          </p:spTgt>
                                        </p:tgtEl>
                                        <p:attrNameLst>
                                          <p:attrName>style.visibility</p:attrName>
                                        </p:attrNameLst>
                                      </p:cBhvr>
                                      <p:to>
                                        <p:strVal val="visible"/>
                                      </p:to>
                                    </p:set>
                                    <p:animEffect transition="in" filter="fade">
                                      <p:cBhvr>
                                        <p:cTn id="15" dur="1000"/>
                                        <p:tgtEl>
                                          <p:spTgt spid="4107">
                                            <p:txEl>
                                              <p:pRg st="1" end="1"/>
                                            </p:txEl>
                                          </p:spTgt>
                                        </p:tgtEl>
                                      </p:cBhvr>
                                    </p:animEffect>
                                    <p:anim calcmode="lin" valueType="num">
                                      <p:cBhvr>
                                        <p:cTn id="16" dur="1000" fill="hold"/>
                                        <p:tgtEl>
                                          <p:spTgt spid="4107">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10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10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107">
                                            <p:txEl>
                                              <p:pRg st="2" end="2"/>
                                            </p:txEl>
                                          </p:spTgt>
                                        </p:tgtEl>
                                        <p:attrNameLst>
                                          <p:attrName>style.visibility</p:attrName>
                                        </p:attrNameLst>
                                      </p:cBhvr>
                                      <p:to>
                                        <p:strVal val="visible"/>
                                      </p:to>
                                    </p:set>
                                    <p:animEffect transition="in" filter="fade">
                                      <p:cBhvr>
                                        <p:cTn id="23" dur="1000"/>
                                        <p:tgtEl>
                                          <p:spTgt spid="4107">
                                            <p:txEl>
                                              <p:pRg st="2" end="2"/>
                                            </p:txEl>
                                          </p:spTgt>
                                        </p:tgtEl>
                                      </p:cBhvr>
                                    </p:animEffect>
                                    <p:anim calcmode="lin" valueType="num">
                                      <p:cBhvr>
                                        <p:cTn id="24" dur="1000" fill="hold"/>
                                        <p:tgtEl>
                                          <p:spTgt spid="4107">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10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10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107">
                                            <p:txEl>
                                              <p:pRg st="3" end="3"/>
                                            </p:txEl>
                                          </p:spTgt>
                                        </p:tgtEl>
                                        <p:attrNameLst>
                                          <p:attrName>style.visibility</p:attrName>
                                        </p:attrNameLst>
                                      </p:cBhvr>
                                      <p:to>
                                        <p:strVal val="visible"/>
                                      </p:to>
                                    </p:set>
                                    <p:animEffect transition="in" filter="fade">
                                      <p:cBhvr>
                                        <p:cTn id="31" dur="1000"/>
                                        <p:tgtEl>
                                          <p:spTgt spid="4107">
                                            <p:txEl>
                                              <p:pRg st="3" end="3"/>
                                            </p:txEl>
                                          </p:spTgt>
                                        </p:tgtEl>
                                      </p:cBhvr>
                                    </p:animEffect>
                                    <p:anim calcmode="lin" valueType="num">
                                      <p:cBhvr>
                                        <p:cTn id="32" dur="1000" fill="hold"/>
                                        <p:tgtEl>
                                          <p:spTgt spid="4107">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10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10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107">
                                            <p:txEl>
                                              <p:pRg st="4" end="4"/>
                                            </p:txEl>
                                          </p:spTgt>
                                        </p:tgtEl>
                                        <p:attrNameLst>
                                          <p:attrName>style.visibility</p:attrName>
                                        </p:attrNameLst>
                                      </p:cBhvr>
                                      <p:to>
                                        <p:strVal val="visible"/>
                                      </p:to>
                                    </p:set>
                                    <p:animEffect transition="in" filter="fade">
                                      <p:cBhvr>
                                        <p:cTn id="39" dur="1000"/>
                                        <p:tgtEl>
                                          <p:spTgt spid="4107">
                                            <p:txEl>
                                              <p:pRg st="4" end="4"/>
                                            </p:txEl>
                                          </p:spTgt>
                                        </p:tgtEl>
                                      </p:cBhvr>
                                    </p:animEffect>
                                    <p:anim calcmode="lin" valueType="num">
                                      <p:cBhvr>
                                        <p:cTn id="40" dur="1000" fill="hold"/>
                                        <p:tgtEl>
                                          <p:spTgt spid="4107">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10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10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build="p">
        <p:tmplLst>
          <p:tmpl lvl="1">
            <p:tnLst>
              <p:par>
                <p:cTn presetID="37" presetClass="entr" presetSubtype="0" fill="hold" nodeType="with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clickEffect">
                  <p:stCondLst>
                    <p:cond delay="0"/>
                  </p:stCondLst>
                  <p:childTnLst>
                    <p:set>
                      <p:cBhvr>
                        <p:cTn dur="1" fill="hold">
                          <p:stCondLst>
                            <p:cond delay="0"/>
                          </p:stCondLst>
                        </p:cTn>
                        <p:tgtEl>
                          <p:spTgt spid="4107"/>
                        </p:tgtEl>
                        <p:attrNameLst>
                          <p:attrName>style.visibility</p:attrName>
                        </p:attrNameLst>
                      </p:cBhvr>
                      <p:to>
                        <p:strVal val="visible"/>
                      </p:to>
                    </p:set>
                    <p:animEffect transition="in" filter="fade">
                      <p:cBhvr>
                        <p:cTn dur="1000"/>
                        <p:tgtEl>
                          <p:spTgt spid="4107"/>
                        </p:tgtEl>
                      </p:cBhvr>
                    </p:animEffect>
                    <p:anim calcmode="lin" valueType="num">
                      <p:cBhvr>
                        <p:cTn dur="1000" fill="hold"/>
                        <p:tgtEl>
                          <p:spTgt spid="4107"/>
                        </p:tgtEl>
                        <p:attrNameLst>
                          <p:attrName>ppt_x</p:attrName>
                        </p:attrNameLst>
                      </p:cBhvr>
                      <p:tavLst>
                        <p:tav tm="0">
                          <p:val>
                            <p:strVal val="#ppt_x"/>
                          </p:val>
                        </p:tav>
                        <p:tav tm="100000">
                          <p:val>
                            <p:strVal val="#ppt_x"/>
                          </p:val>
                        </p:tav>
                      </p:tavLst>
                    </p:anim>
                    <p:anim calcmode="lin" valueType="num">
                      <p:cBhvr>
                        <p:cTn dur="900" decel="100000" fill="hold"/>
                        <p:tgtEl>
                          <p:spTgt spid="4107"/>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4107"/>
                        </p:tgtEl>
                        <p:attrNameLst>
                          <p:attrName>ppt_y</p:attrName>
                        </p:attrNameLst>
                      </p:cBhvr>
                      <p:tavLst>
                        <p:tav tm="0">
                          <p:val>
                            <p:strVal val="#ppt_y-.03"/>
                          </p:val>
                        </p:tav>
                        <p:tav tm="100000">
                          <p:val>
                            <p:strVal val="#ppt_y"/>
                          </p:val>
                        </p:tav>
                      </p:tavLst>
                    </p:anim>
                  </p:childTnLst>
                </p:cTn>
              </p:par>
            </p:tnLst>
          </p:tmpl>
        </p:tmplLst>
      </p:bldP>
    </p:bldLst>
  </p:timing>
  <p:hf hdr="0" ftr="0" dt="0"/>
  <p:txStyles>
    <p:titleStyle>
      <a:lvl1pPr algn="ctr" rtl="0" fontAlgn="base">
        <a:spcBef>
          <a:spcPct val="0"/>
        </a:spcBef>
        <a:spcAft>
          <a:spcPct val="0"/>
        </a:spcAft>
        <a:defRPr sz="4400">
          <a:solidFill>
            <a:srgbClr val="CCFFFF"/>
          </a:solidFill>
          <a:latin typeface="+mj-lt"/>
          <a:ea typeface="+mj-ea"/>
          <a:cs typeface="+mj-cs"/>
        </a:defRPr>
      </a:lvl1pPr>
      <a:lvl2pPr algn="ctr" rtl="0" fontAlgn="base">
        <a:spcBef>
          <a:spcPct val="0"/>
        </a:spcBef>
        <a:spcAft>
          <a:spcPct val="0"/>
        </a:spcAft>
        <a:defRPr sz="4400">
          <a:solidFill>
            <a:srgbClr val="CCFFFF"/>
          </a:solidFill>
          <a:latin typeface="Arial" charset="0"/>
        </a:defRPr>
      </a:lvl2pPr>
      <a:lvl3pPr algn="ctr" rtl="0" fontAlgn="base">
        <a:spcBef>
          <a:spcPct val="0"/>
        </a:spcBef>
        <a:spcAft>
          <a:spcPct val="0"/>
        </a:spcAft>
        <a:defRPr sz="4400">
          <a:solidFill>
            <a:srgbClr val="CCFFFF"/>
          </a:solidFill>
          <a:latin typeface="Arial" charset="0"/>
        </a:defRPr>
      </a:lvl3pPr>
      <a:lvl4pPr algn="ctr" rtl="0" fontAlgn="base">
        <a:spcBef>
          <a:spcPct val="0"/>
        </a:spcBef>
        <a:spcAft>
          <a:spcPct val="0"/>
        </a:spcAft>
        <a:defRPr sz="4400">
          <a:solidFill>
            <a:srgbClr val="CCFFFF"/>
          </a:solidFill>
          <a:latin typeface="Arial" charset="0"/>
        </a:defRPr>
      </a:lvl4pPr>
      <a:lvl5pPr algn="ctr" rtl="0" fontAlgn="base">
        <a:spcBef>
          <a:spcPct val="0"/>
        </a:spcBef>
        <a:spcAft>
          <a:spcPct val="0"/>
        </a:spcAft>
        <a:defRPr sz="4400">
          <a:solidFill>
            <a:srgbClr val="CCFFFF"/>
          </a:solidFill>
          <a:latin typeface="Arial" charset="0"/>
        </a:defRPr>
      </a:lvl5pPr>
      <a:lvl6pPr marL="457200" algn="ctr" rtl="0" fontAlgn="base">
        <a:spcBef>
          <a:spcPct val="0"/>
        </a:spcBef>
        <a:spcAft>
          <a:spcPct val="0"/>
        </a:spcAft>
        <a:defRPr sz="4400">
          <a:solidFill>
            <a:srgbClr val="CCFFFF"/>
          </a:solidFill>
          <a:latin typeface="Arial" charset="0"/>
        </a:defRPr>
      </a:lvl6pPr>
      <a:lvl7pPr marL="914400" algn="ctr" rtl="0" fontAlgn="base">
        <a:spcBef>
          <a:spcPct val="0"/>
        </a:spcBef>
        <a:spcAft>
          <a:spcPct val="0"/>
        </a:spcAft>
        <a:defRPr sz="4400">
          <a:solidFill>
            <a:srgbClr val="CCFFFF"/>
          </a:solidFill>
          <a:latin typeface="Arial" charset="0"/>
        </a:defRPr>
      </a:lvl7pPr>
      <a:lvl8pPr marL="1371600" algn="ctr" rtl="0" fontAlgn="base">
        <a:spcBef>
          <a:spcPct val="0"/>
        </a:spcBef>
        <a:spcAft>
          <a:spcPct val="0"/>
        </a:spcAft>
        <a:defRPr sz="4400">
          <a:solidFill>
            <a:srgbClr val="CCFFFF"/>
          </a:solidFill>
          <a:latin typeface="Arial" charset="0"/>
        </a:defRPr>
      </a:lvl8pPr>
      <a:lvl9pPr marL="1828800" algn="ctr" rtl="0" fontAlgn="base">
        <a:spcBef>
          <a:spcPct val="0"/>
        </a:spcBef>
        <a:spcAft>
          <a:spcPct val="0"/>
        </a:spcAft>
        <a:defRPr sz="4400">
          <a:solidFill>
            <a:srgbClr val="CCFFFF"/>
          </a:solidFill>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Candara" panose="020E0502030303020204" pitchFamily="34" charset="0"/>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Candara" panose="020E0502030303020204" pitchFamily="34" charset="0"/>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Candara" panose="020E0502030303020204" pitchFamily="34" charset="0"/>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Candara" panose="020E0502030303020204" pitchFamily="34" charset="0"/>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Candara" panose="020E0502030303020204" pitchFamily="34" charset="0"/>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8E105350-EDAE-4408-A541-6BCB1EE631BB}" type="datetimeFigureOut">
              <a:rPr lang="en-US">
                <a:solidFill>
                  <a:srgbClr val="BEDBFE"/>
                </a:solidFill>
              </a:rPr>
              <a:pPr/>
              <a:t>2/7/2016</a:t>
            </a:fld>
            <a:endParaRPr dirty="0">
              <a:solidFill>
                <a:srgbClr val="BEDBFE"/>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dirty="0">
              <a:solidFill>
                <a:srgbClr val="BEDBFE"/>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A4D07420-F6C3-45B6-A6AD-F87C5793523C}" type="slidenum">
              <a:rPr>
                <a:solidFill>
                  <a:srgbClr val="BEDBFE"/>
                </a:solidFill>
              </a:rPr>
              <a:pPr/>
              <a:t>‹#›</a:t>
            </a:fld>
            <a:endParaRPr dirty="0">
              <a:solidFill>
                <a:srgbClr val="BEDBFE"/>
              </a:solidFill>
            </a:endParaRPr>
          </a:p>
        </p:txBody>
      </p:sp>
    </p:spTree>
    <p:extLst>
      <p:ext uri="{BB962C8B-B14F-4D97-AF65-F5344CB8AC3E}">
        <p14:creationId xmlns:p14="http://schemas.microsoft.com/office/powerpoint/2010/main" val="166114857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www.answersingenesis.org/docs2003/0620atheist.asp" TargetMode="Externa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hyperlink" Target="http://www.answersingenesis.org/docs2003/0620atheist.asp" TargetMode="Externa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answersingenesis.org/" TargetMode="Externa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sldNum" sz="quarter" idx="4"/>
          </p:nvPr>
        </p:nvSpPr>
        <p:spPr/>
        <p:txBody>
          <a:bodyPr/>
          <a:lstStyle/>
          <a:p>
            <a:fld id="{F633F468-203D-453A-8792-C5CB86847EF6}" type="slidenum">
              <a:rPr lang="en-US" altLang="en-US">
                <a:solidFill>
                  <a:srgbClr val="FFFFFF"/>
                </a:solidFill>
              </a:rPr>
              <a:pPr/>
              <a:t>1</a:t>
            </a:fld>
            <a:endParaRPr lang="en-US" altLang="en-US">
              <a:solidFill>
                <a:srgbClr val="FFFFFF"/>
              </a:solidFill>
            </a:endParaRPr>
          </a:p>
        </p:txBody>
      </p:sp>
      <p:sp>
        <p:nvSpPr>
          <p:cNvPr id="57348" name="Rectangle 4"/>
          <p:cNvSpPr>
            <a:spLocks noGrp="1" noChangeArrowheads="1"/>
          </p:cNvSpPr>
          <p:nvPr>
            <p:ph type="ctrTitle"/>
          </p:nvPr>
        </p:nvSpPr>
        <p:spPr>
          <a:xfrm>
            <a:off x="685800" y="2590800"/>
            <a:ext cx="7772400" cy="1555750"/>
          </a:xfrm>
        </p:spPr>
        <p:txBody>
          <a:bodyPr/>
          <a:lstStyle/>
          <a:p>
            <a:r>
              <a:rPr lang="en-US" altLang="en-US" sz="10600" dirty="0" smtClean="0">
                <a:latin typeface="Britannic Bold" pitchFamily="34" charset="0"/>
              </a:rPr>
              <a:t>Agents of </a:t>
            </a:r>
            <a:r>
              <a:rPr lang="en-US" altLang="en-US" sz="10600" dirty="0">
                <a:latin typeface="Britannic Bold" pitchFamily="34" charset="0"/>
              </a:rPr>
              <a:t>Satan’s </a:t>
            </a:r>
            <a:r>
              <a:rPr lang="en-US" altLang="en-US" sz="22900" dirty="0">
                <a:latin typeface="Britannic Bold" pitchFamily="34" charset="0"/>
              </a:rPr>
              <a:t>RAGE</a:t>
            </a:r>
          </a:p>
        </p:txBody>
      </p:sp>
      <p:sp>
        <p:nvSpPr>
          <p:cNvPr id="57349" name="Rectangle 5"/>
          <p:cNvSpPr>
            <a:spLocks noGrp="1" noChangeArrowheads="1"/>
          </p:cNvSpPr>
          <p:nvPr>
            <p:ph type="subTitle" idx="1"/>
          </p:nvPr>
        </p:nvSpPr>
        <p:spPr>
          <a:xfrm>
            <a:off x="1295400" y="4800600"/>
            <a:ext cx="6553200" cy="685800"/>
          </a:xfrm>
          <a:solidFill>
            <a:srgbClr val="0000FF">
              <a:alpha val="52000"/>
            </a:srgbClr>
          </a:solidFill>
          <a:ln/>
        </p:spPr>
        <p:txBody>
          <a:bodyPr/>
          <a:lstStyle/>
          <a:p>
            <a:r>
              <a:rPr lang="en-US" altLang="en-US" sz="3600" b="1" dirty="0">
                <a:effectLst>
                  <a:outerShdw blurRad="38100" dist="38100" dir="2700000" algn="tl">
                    <a:srgbClr val="000000"/>
                  </a:outerShdw>
                </a:effectLst>
              </a:rPr>
              <a:t>Revelation 13</a:t>
            </a:r>
          </a:p>
        </p:txBody>
      </p:sp>
    </p:spTree>
    <p:extLst>
      <p:ext uri="{BB962C8B-B14F-4D97-AF65-F5344CB8AC3E}">
        <p14:creationId xmlns:p14="http://schemas.microsoft.com/office/powerpoint/2010/main" val="2276073423"/>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AB2A0F-BEDC-4E90-9216-4E08939DBB8B}" type="slidenum">
              <a:rPr lang="en-US" altLang="en-US">
                <a:solidFill>
                  <a:srgbClr val="FFFFFF"/>
                </a:solidFill>
              </a:rPr>
              <a:pPr/>
              <a:t>10</a:t>
            </a:fld>
            <a:endParaRPr lang="en-US" altLang="en-US">
              <a:solidFill>
                <a:srgbClr val="FFFFFF"/>
              </a:solidFill>
            </a:endParaRPr>
          </a:p>
        </p:txBody>
      </p:sp>
      <p:sp>
        <p:nvSpPr>
          <p:cNvPr id="63490" name="Rectangle 2"/>
          <p:cNvSpPr>
            <a:spLocks noGrp="1" noChangeArrowheads="1"/>
          </p:cNvSpPr>
          <p:nvPr>
            <p:ph type="title"/>
          </p:nvPr>
        </p:nvSpPr>
        <p:spPr/>
        <p:txBody>
          <a:bodyPr/>
          <a:lstStyle/>
          <a:p>
            <a:r>
              <a:rPr lang="en-US" altLang="en-US"/>
              <a:t>Deadly Wound (v. 3)</a:t>
            </a:r>
          </a:p>
        </p:txBody>
      </p:sp>
      <p:sp>
        <p:nvSpPr>
          <p:cNvPr id="63491" name="Rectangle 3"/>
          <p:cNvSpPr>
            <a:spLocks noGrp="1" noChangeArrowheads="1"/>
          </p:cNvSpPr>
          <p:nvPr>
            <p:ph type="body" idx="1"/>
          </p:nvPr>
        </p:nvSpPr>
        <p:spPr>
          <a:xfrm>
            <a:off x="457200" y="1600200"/>
            <a:ext cx="8229600" cy="1600200"/>
          </a:xfrm>
        </p:spPr>
        <p:txBody>
          <a:bodyPr/>
          <a:lstStyle/>
          <a:p>
            <a:pPr>
              <a:lnSpc>
                <a:spcPct val="90000"/>
              </a:lnSpc>
            </a:pPr>
            <a:r>
              <a:rPr lang="en-US" altLang="en-US"/>
              <a:t>deadly wound in one of its heads</a:t>
            </a:r>
          </a:p>
          <a:p>
            <a:pPr lvl="1">
              <a:lnSpc>
                <a:spcPct val="90000"/>
              </a:lnSpc>
            </a:pPr>
            <a:r>
              <a:rPr lang="en-US" altLang="en-US"/>
              <a:t>since it had seven heads, it doesn’t die</a:t>
            </a:r>
          </a:p>
          <a:p>
            <a:pPr lvl="1">
              <a:lnSpc>
                <a:spcPct val="90000"/>
              </a:lnSpc>
            </a:pPr>
            <a:r>
              <a:rPr lang="en-US" altLang="en-US"/>
              <a:t>wound is healed</a:t>
            </a:r>
          </a:p>
        </p:txBody>
      </p:sp>
    </p:spTree>
    <p:extLst>
      <p:ext uri="{BB962C8B-B14F-4D97-AF65-F5344CB8AC3E}">
        <p14:creationId xmlns:p14="http://schemas.microsoft.com/office/powerpoint/2010/main" val="33087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48E38718-78CD-469F-ABCF-4545EFFE0B29}" type="slidenum">
              <a:rPr lang="en-US" altLang="en-US">
                <a:solidFill>
                  <a:srgbClr val="FFFFFF"/>
                </a:solidFill>
              </a:rPr>
              <a:pPr/>
              <a:t>11</a:t>
            </a:fld>
            <a:endParaRPr lang="en-US" altLang="en-US">
              <a:solidFill>
                <a:srgbClr val="FFFFFF"/>
              </a:solidFill>
            </a:endParaRPr>
          </a:p>
        </p:txBody>
      </p:sp>
      <p:sp>
        <p:nvSpPr>
          <p:cNvPr id="64519" name="Text Box 7"/>
          <p:cNvSpPr txBox="1">
            <a:spLocks noChangeArrowheads="1"/>
          </p:cNvSpPr>
          <p:nvPr/>
        </p:nvSpPr>
        <p:spPr bwMode="auto">
          <a:xfrm>
            <a:off x="533400" y="228600"/>
            <a:ext cx="83058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400" b="1">
                <a:solidFill>
                  <a:srgbClr val="FFFFFF"/>
                </a:solidFill>
              </a:rPr>
              <a:t>“The point is that the deadly wound was inflicted upon the beast as a whole and not simply upon an emperor of the Roman Empire. A “deadly wound” is a wound that kills, but this beast cannot be killed by such a death-stroke. One of the heads of the beast represented an empire in which it had been embodied. When an empire receives a mortal wound, it is defeated and disappears, but the beast is not destroyed. It simply continues on in a succeeding empire, another kingdom or political entity. The wound that killed one empire, heals, and the beast continues in power in another venue. The beast therefore is not the Roman Empire alone, but it is simply the latest embodiment of a world kingdom ruled by ungodly men”</a:t>
            </a:r>
          </a:p>
          <a:p>
            <a:pPr eaLnBrk="0" fontAlgn="base" hangingPunct="0">
              <a:spcBef>
                <a:spcPct val="0"/>
              </a:spcBef>
              <a:spcAft>
                <a:spcPct val="0"/>
              </a:spcAft>
            </a:pPr>
            <a:r>
              <a:rPr lang="en-US" altLang="en-US" sz="2400" b="1">
                <a:solidFill>
                  <a:srgbClr val="FFFFFF"/>
                </a:solidFill>
              </a:rPr>
              <a:t/>
            </a:r>
            <a:br>
              <a:rPr lang="en-US" altLang="en-US" sz="2400" b="1">
                <a:solidFill>
                  <a:srgbClr val="FFFFFF"/>
                </a:solidFill>
              </a:rPr>
            </a:br>
            <a:r>
              <a:rPr lang="en-US" altLang="en-US" sz="2400" b="1">
                <a:solidFill>
                  <a:srgbClr val="FFFFFF"/>
                </a:solidFill>
              </a:rPr>
              <a:t>Harkrider, </a:t>
            </a:r>
            <a:r>
              <a:rPr lang="en-US" altLang="en-US" sz="2400" b="1" i="1">
                <a:solidFill>
                  <a:srgbClr val="FFFFFF"/>
                </a:solidFill>
              </a:rPr>
              <a:t>Truth Commentary</a:t>
            </a:r>
            <a:r>
              <a:rPr lang="en-US" altLang="en-US" sz="2400" b="1">
                <a:solidFill>
                  <a:srgbClr val="FFFFFF"/>
                </a:solidFill>
              </a:rPr>
              <a:t>, p. 150.</a:t>
            </a:r>
          </a:p>
        </p:txBody>
      </p:sp>
    </p:spTree>
    <p:extLst>
      <p:ext uri="{BB962C8B-B14F-4D97-AF65-F5344CB8AC3E}">
        <p14:creationId xmlns:p14="http://schemas.microsoft.com/office/powerpoint/2010/main" val="101029515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2275"/>
            <a:ext cx="8229600" cy="4530725"/>
          </a:xfrm>
        </p:spPr>
        <p:txBody>
          <a:bodyPr/>
          <a:lstStyle/>
          <a:p>
            <a:pPr marL="342900" lvl="1" indent="-342900">
              <a:buClr>
                <a:schemeClr val="hlink"/>
              </a:buClr>
            </a:pPr>
            <a:r>
              <a:rPr lang="en-US" sz="3200" dirty="0" smtClean="0"/>
              <a:t>Mimicking  </a:t>
            </a:r>
            <a:r>
              <a:rPr lang="en-US" sz="3200" dirty="0"/>
              <a:t>true </a:t>
            </a:r>
            <a:r>
              <a:rPr lang="en-US" sz="3200" dirty="0" smtClean="0"/>
              <a:t>religion?</a:t>
            </a:r>
            <a:endParaRPr lang="en-US" sz="3200" dirty="0"/>
          </a:p>
          <a:p>
            <a:r>
              <a:rPr lang="en-US" i="1" dirty="0" smtClean="0"/>
              <a:t>Nero </a:t>
            </a:r>
            <a:r>
              <a:rPr lang="en-US" i="1" dirty="0" err="1" smtClean="0"/>
              <a:t>redivius</a:t>
            </a:r>
            <a:r>
              <a:rPr lang="en-US" i="1" dirty="0" smtClean="0"/>
              <a:t>?</a:t>
            </a:r>
          </a:p>
          <a:p>
            <a:pPr lvl="1"/>
            <a:r>
              <a:rPr lang="en-US" dirty="0" smtClean="0"/>
              <a:t>Belief that Nero really did not die but went among the Parthians only to return to punish Rome</a:t>
            </a:r>
          </a:p>
          <a:p>
            <a:pPr lvl="1"/>
            <a:r>
              <a:rPr lang="en-US" dirty="0" smtClean="0"/>
              <a:t>Some…he would be raised to life again</a:t>
            </a:r>
          </a:p>
          <a:p>
            <a:r>
              <a:rPr lang="en-US" dirty="0" smtClean="0"/>
              <a:t>“On the other hand, the passage may simply mean that the Roman Empire seemed on occasions to be on its death bed, but revived and came back even stronger. The beast seemed to be invulnerable.” </a:t>
            </a:r>
            <a:endParaRPr lang="en-US" dirty="0"/>
          </a:p>
          <a:p>
            <a:pPr marL="457200" lvl="1" indent="0">
              <a:buNone/>
            </a:pPr>
            <a:r>
              <a:rPr lang="en-US" i="1" dirty="0" smtClean="0"/>
              <a:t>“Truth For Today Commentary</a:t>
            </a:r>
            <a:r>
              <a:rPr lang="en-US" dirty="0" smtClean="0"/>
              <a:t>,” p. 50 </a:t>
            </a:r>
            <a:endParaRPr lang="en-US" dirty="0"/>
          </a:p>
        </p:txBody>
      </p:sp>
      <p:sp>
        <p:nvSpPr>
          <p:cNvPr id="2" name="Slide Number Placeholder 1"/>
          <p:cNvSpPr>
            <a:spLocks noGrp="1"/>
          </p:cNvSpPr>
          <p:nvPr>
            <p:ph type="sldNum" sz="quarter" idx="12"/>
          </p:nvPr>
        </p:nvSpPr>
        <p:spPr/>
        <p:txBody>
          <a:bodyPr/>
          <a:lstStyle/>
          <a:p>
            <a:fld id="{260DFF56-BDFF-4E0E-8A1C-6B40C7906CBD}" type="slidenum">
              <a:rPr lang="en-US" altLang="en-US" smtClean="0">
                <a:solidFill>
                  <a:srgbClr val="FFFFFF"/>
                </a:solidFill>
              </a:rPr>
              <a:pPr/>
              <a:t>12</a:t>
            </a:fld>
            <a:endParaRPr lang="en-US" altLang="en-US">
              <a:solidFill>
                <a:srgbClr val="FFFFFF"/>
              </a:solidFill>
            </a:endParaRPr>
          </a:p>
        </p:txBody>
      </p:sp>
    </p:spTree>
    <p:extLst>
      <p:ext uri="{BB962C8B-B14F-4D97-AF65-F5344CB8AC3E}">
        <p14:creationId xmlns:p14="http://schemas.microsoft.com/office/powerpoint/2010/main" val="2574527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0" y="1905000"/>
            <a:ext cx="9144000" cy="609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5" name="Slide Number Placeholder 5"/>
          <p:cNvSpPr>
            <a:spLocks noGrp="1"/>
          </p:cNvSpPr>
          <p:nvPr>
            <p:ph type="sldNum" sz="quarter" idx="12"/>
          </p:nvPr>
        </p:nvSpPr>
        <p:spPr/>
        <p:txBody>
          <a:bodyPr/>
          <a:lstStyle/>
          <a:p>
            <a:fld id="{79BB0C47-6723-49B0-8E43-F71706615A0A}" type="slidenum">
              <a:rPr lang="en-US" altLang="en-US">
                <a:solidFill>
                  <a:srgbClr val="FFFFFF"/>
                </a:solidFill>
              </a:rPr>
              <a:pPr/>
              <a:t>13</a:t>
            </a:fld>
            <a:endParaRPr lang="en-US" altLang="en-US">
              <a:solidFill>
                <a:srgbClr val="FFFFFF"/>
              </a:solidFill>
            </a:endParaRPr>
          </a:p>
        </p:txBody>
      </p:sp>
      <p:sp>
        <p:nvSpPr>
          <p:cNvPr id="65538" name="Rectangle 2"/>
          <p:cNvSpPr>
            <a:spLocks noGrp="1" noChangeArrowheads="1"/>
          </p:cNvSpPr>
          <p:nvPr>
            <p:ph type="title"/>
          </p:nvPr>
        </p:nvSpPr>
        <p:spPr>
          <a:xfrm>
            <a:off x="457200" y="277813"/>
            <a:ext cx="8077200" cy="1139825"/>
          </a:xfrm>
        </p:spPr>
        <p:txBody>
          <a:bodyPr/>
          <a:lstStyle/>
          <a:p>
            <a:r>
              <a:rPr lang="en-US" altLang="en-US" sz="3600" dirty="0"/>
              <a:t>The Beast’s Influence (13:3b-8)</a:t>
            </a:r>
            <a:br>
              <a:rPr lang="en-US" altLang="en-US" sz="3600" dirty="0"/>
            </a:br>
            <a:r>
              <a:rPr lang="en-US" altLang="en-US" sz="3600" dirty="0"/>
              <a:t>(question 2)</a:t>
            </a:r>
          </a:p>
        </p:txBody>
      </p:sp>
      <p:sp>
        <p:nvSpPr>
          <p:cNvPr id="65539" name="Rectangle 3"/>
          <p:cNvSpPr>
            <a:spLocks noGrp="1" noChangeArrowheads="1"/>
          </p:cNvSpPr>
          <p:nvPr>
            <p:ph type="body" idx="1"/>
          </p:nvPr>
        </p:nvSpPr>
        <p:spPr>
          <a:xfrm>
            <a:off x="457200" y="1870075"/>
            <a:ext cx="8229600" cy="4530725"/>
          </a:xfrm>
        </p:spPr>
        <p:txBody>
          <a:bodyPr/>
          <a:lstStyle/>
          <a:p>
            <a:pPr marL="0" indent="0">
              <a:buNone/>
            </a:pPr>
            <a:r>
              <a:rPr lang="en-US" altLang="en-US" sz="3600" dirty="0" smtClean="0"/>
              <a:t>Q2, “Describe the sea beast’s influence.”</a:t>
            </a:r>
          </a:p>
          <a:p>
            <a:r>
              <a:rPr lang="en-US" altLang="en-US" dirty="0" smtClean="0"/>
              <a:t>worldwide</a:t>
            </a:r>
            <a:endParaRPr lang="en-US" altLang="en-US" dirty="0"/>
          </a:p>
          <a:p>
            <a:pPr lvl="1"/>
            <a:r>
              <a:rPr lang="en-US" altLang="en-US" dirty="0"/>
              <a:t>all the world </a:t>
            </a:r>
            <a:r>
              <a:rPr lang="en-US" altLang="en-US" dirty="0" smtClean="0"/>
              <a:t>marveled (v</a:t>
            </a:r>
            <a:r>
              <a:rPr lang="en-US" altLang="en-US" dirty="0"/>
              <a:t>. 3)</a:t>
            </a:r>
          </a:p>
          <a:p>
            <a:pPr lvl="1"/>
            <a:r>
              <a:rPr lang="en-US" altLang="en-US" dirty="0" smtClean="0"/>
              <a:t>over </a:t>
            </a:r>
            <a:r>
              <a:rPr lang="en-US" altLang="en-US" dirty="0"/>
              <a:t>every tribe, tongue and nation (v. 7)</a:t>
            </a:r>
          </a:p>
          <a:p>
            <a:r>
              <a:rPr lang="en-US" altLang="en-US" dirty="0" smtClean="0"/>
              <a:t>adoration by </a:t>
            </a:r>
            <a:r>
              <a:rPr lang="en-US" altLang="en-US" dirty="0"/>
              <a:t>the masses</a:t>
            </a:r>
          </a:p>
          <a:p>
            <a:pPr lvl="1"/>
            <a:r>
              <a:rPr lang="en-US" altLang="en-US" dirty="0"/>
              <a:t>d</a:t>
            </a:r>
            <a:r>
              <a:rPr lang="en-US" altLang="en-US" dirty="0" smtClean="0"/>
              <a:t>ragon </a:t>
            </a:r>
            <a:r>
              <a:rPr lang="en-US" altLang="en-US" b="1" dirty="0" smtClean="0"/>
              <a:t>and</a:t>
            </a:r>
            <a:r>
              <a:rPr lang="en-US" altLang="en-US" dirty="0" smtClean="0"/>
              <a:t> beast are </a:t>
            </a:r>
            <a:r>
              <a:rPr lang="en-US" altLang="en-US" dirty="0"/>
              <a:t>worshiped (v. 4)</a:t>
            </a:r>
          </a:p>
          <a:p>
            <a:pPr lvl="1"/>
            <a:r>
              <a:rPr lang="en-US" altLang="en-US" dirty="0"/>
              <a:t>boasts of the beast’s strength</a:t>
            </a:r>
          </a:p>
          <a:p>
            <a:pPr lvl="1"/>
            <a:r>
              <a:rPr lang="en-US" altLang="en-US" dirty="0"/>
              <a:t>all who dwell on earth worship him (v. 8)</a:t>
            </a:r>
          </a:p>
        </p:txBody>
      </p:sp>
    </p:spTree>
    <p:extLst>
      <p:ext uri="{BB962C8B-B14F-4D97-AF65-F5344CB8AC3E}">
        <p14:creationId xmlns:p14="http://schemas.microsoft.com/office/powerpoint/2010/main" val="217517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Effect transition="in" filter="fade">
                                      <p:cBhvr>
                                        <p:cTn id="7" dur="1000"/>
                                        <p:tgtEl>
                                          <p:spTgt spid="65539">
                                            <p:txEl>
                                              <p:pRg st="1" end="1"/>
                                            </p:txEl>
                                          </p:spTgt>
                                        </p:tgtEl>
                                      </p:cBhvr>
                                    </p:animEffect>
                                    <p:anim calcmode="lin" valueType="num">
                                      <p:cBhvr>
                                        <p:cTn id="8" dur="10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5539">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55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animEffect transition="in" filter="fade">
                                      <p:cBhvr>
                                        <p:cTn id="15" dur="1000"/>
                                        <p:tgtEl>
                                          <p:spTgt spid="65539">
                                            <p:txEl>
                                              <p:pRg st="2" end="2"/>
                                            </p:txEl>
                                          </p:spTgt>
                                        </p:tgtEl>
                                      </p:cBhvr>
                                    </p:animEffect>
                                    <p:anim calcmode="lin" valueType="num">
                                      <p:cBhvr>
                                        <p:cTn id="16"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5539">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55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5539">
                                            <p:txEl>
                                              <p:pRg st="3" end="3"/>
                                            </p:txEl>
                                          </p:spTgt>
                                        </p:tgtEl>
                                        <p:attrNameLst>
                                          <p:attrName>style.visibility</p:attrName>
                                        </p:attrNameLst>
                                      </p:cBhvr>
                                      <p:to>
                                        <p:strVal val="visible"/>
                                      </p:to>
                                    </p:set>
                                    <p:animEffect transition="in" filter="fade">
                                      <p:cBhvr>
                                        <p:cTn id="23" dur="1000"/>
                                        <p:tgtEl>
                                          <p:spTgt spid="65539">
                                            <p:txEl>
                                              <p:pRg st="3" end="3"/>
                                            </p:txEl>
                                          </p:spTgt>
                                        </p:tgtEl>
                                      </p:cBhvr>
                                    </p:animEffect>
                                    <p:anim calcmode="lin" valueType="num">
                                      <p:cBhvr>
                                        <p:cTn id="24" dur="10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55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55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Effect transition="in" filter="fade">
                                      <p:cBhvr>
                                        <p:cTn id="31" dur="1000"/>
                                        <p:tgtEl>
                                          <p:spTgt spid="65539">
                                            <p:txEl>
                                              <p:pRg st="4" end="4"/>
                                            </p:txEl>
                                          </p:spTgt>
                                        </p:tgtEl>
                                      </p:cBhvr>
                                    </p:animEffect>
                                    <p:anim calcmode="lin" valueType="num">
                                      <p:cBhvr>
                                        <p:cTn id="32" dur="10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655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55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65539">
                                            <p:txEl>
                                              <p:pRg st="5" end="5"/>
                                            </p:txEl>
                                          </p:spTgt>
                                        </p:tgtEl>
                                        <p:attrNameLst>
                                          <p:attrName>style.visibility</p:attrName>
                                        </p:attrNameLst>
                                      </p:cBhvr>
                                      <p:to>
                                        <p:strVal val="visible"/>
                                      </p:to>
                                    </p:set>
                                    <p:animEffect transition="in" filter="fade">
                                      <p:cBhvr>
                                        <p:cTn id="39" dur="1000"/>
                                        <p:tgtEl>
                                          <p:spTgt spid="65539">
                                            <p:txEl>
                                              <p:pRg st="5" end="5"/>
                                            </p:txEl>
                                          </p:spTgt>
                                        </p:tgtEl>
                                      </p:cBhvr>
                                    </p:animEffect>
                                    <p:anim calcmode="lin" valueType="num">
                                      <p:cBhvr>
                                        <p:cTn id="40" dur="1000" fill="hold"/>
                                        <p:tgtEl>
                                          <p:spTgt spid="65539">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655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655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65539">
                                            <p:txEl>
                                              <p:pRg st="6" end="6"/>
                                            </p:txEl>
                                          </p:spTgt>
                                        </p:tgtEl>
                                        <p:attrNameLst>
                                          <p:attrName>style.visibility</p:attrName>
                                        </p:attrNameLst>
                                      </p:cBhvr>
                                      <p:to>
                                        <p:strVal val="visible"/>
                                      </p:to>
                                    </p:set>
                                    <p:animEffect transition="in" filter="fade">
                                      <p:cBhvr>
                                        <p:cTn id="47" dur="1000"/>
                                        <p:tgtEl>
                                          <p:spTgt spid="65539">
                                            <p:txEl>
                                              <p:pRg st="6" end="6"/>
                                            </p:txEl>
                                          </p:spTgt>
                                        </p:tgtEl>
                                      </p:cBhvr>
                                    </p:animEffect>
                                    <p:anim calcmode="lin" valueType="num">
                                      <p:cBhvr>
                                        <p:cTn id="48" dur="1000" fill="hold"/>
                                        <p:tgtEl>
                                          <p:spTgt spid="65539">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655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655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65539">
                                            <p:txEl>
                                              <p:pRg st="7" end="7"/>
                                            </p:txEl>
                                          </p:spTgt>
                                        </p:tgtEl>
                                        <p:attrNameLst>
                                          <p:attrName>style.visibility</p:attrName>
                                        </p:attrNameLst>
                                      </p:cBhvr>
                                      <p:to>
                                        <p:strVal val="visible"/>
                                      </p:to>
                                    </p:set>
                                    <p:animEffect transition="in" filter="fade">
                                      <p:cBhvr>
                                        <p:cTn id="55" dur="1000"/>
                                        <p:tgtEl>
                                          <p:spTgt spid="65539">
                                            <p:txEl>
                                              <p:pRg st="7" end="7"/>
                                            </p:txEl>
                                          </p:spTgt>
                                        </p:tgtEl>
                                      </p:cBhvr>
                                    </p:animEffect>
                                    <p:anim calcmode="lin" valueType="num">
                                      <p:cBhvr>
                                        <p:cTn id="56" dur="1000" fill="hold"/>
                                        <p:tgtEl>
                                          <p:spTgt spid="65539">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655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6553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Like The Beast?” </a:t>
            </a:r>
            <a:br>
              <a:rPr lang="en-US" dirty="0" smtClean="0"/>
            </a:br>
            <a:r>
              <a:rPr lang="en-US" dirty="0" smtClean="0"/>
              <a:t>(Rev. 13:4)</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As of God</a:t>
            </a:r>
          </a:p>
          <a:p>
            <a:pPr lvl="1"/>
            <a:r>
              <a:rPr lang="en-US" dirty="0" smtClean="0"/>
              <a:t>“</a:t>
            </a:r>
            <a:r>
              <a:rPr lang="en-US" dirty="0" smtClean="0">
                <a:solidFill>
                  <a:srgbClr val="FFFF00"/>
                </a:solidFill>
              </a:rPr>
              <a:t>Who </a:t>
            </a:r>
            <a:r>
              <a:rPr lang="en-US" dirty="0">
                <a:solidFill>
                  <a:srgbClr val="FFFF00"/>
                </a:solidFill>
              </a:rPr>
              <a:t>is like </a:t>
            </a:r>
            <a:r>
              <a:rPr lang="en-US" dirty="0"/>
              <a:t>You, O LORD, among the gods? Who is like You, glorious in holiness, Fearful in praises, doing wonders</a:t>
            </a:r>
            <a:r>
              <a:rPr lang="en-US" dirty="0" smtClean="0"/>
              <a:t>?” (Ex. 15:11)</a:t>
            </a:r>
          </a:p>
          <a:p>
            <a:pPr lvl="1"/>
            <a:r>
              <a:rPr lang="en-US" dirty="0"/>
              <a:t>“</a:t>
            </a:r>
            <a:r>
              <a:rPr lang="en-US" dirty="0">
                <a:solidFill>
                  <a:srgbClr val="FFFF00"/>
                </a:solidFill>
              </a:rPr>
              <a:t>Who is like </a:t>
            </a:r>
            <a:r>
              <a:rPr lang="en-US" dirty="0"/>
              <a:t>the LORD our God, Who dwells on </a:t>
            </a:r>
            <a:r>
              <a:rPr lang="en-US" dirty="0" smtClean="0"/>
              <a:t>high” (Ps. 113:5)</a:t>
            </a:r>
          </a:p>
          <a:p>
            <a:r>
              <a:rPr lang="en-US" dirty="0" smtClean="0"/>
              <a:t>Intimidation:</a:t>
            </a:r>
          </a:p>
          <a:p>
            <a:pPr lvl="1"/>
            <a:r>
              <a:rPr lang="en-US" dirty="0"/>
              <a:t>“Who is able to make war with him</a:t>
            </a:r>
            <a:r>
              <a:rPr lang="en-US" dirty="0" smtClean="0"/>
              <a:t>?”</a:t>
            </a:r>
          </a:p>
          <a:p>
            <a:pPr lvl="1"/>
            <a:r>
              <a:rPr lang="en-US" dirty="0" smtClean="0"/>
              <a:t>“These </a:t>
            </a:r>
            <a:r>
              <a:rPr lang="en-US" dirty="0"/>
              <a:t>will make war with the Lamb, and the Lamb will overcome them, for He is Lord of lords and King of kings; and those who are with Him are called, chosen, and </a:t>
            </a:r>
            <a:r>
              <a:rPr lang="en-US" dirty="0" smtClean="0"/>
              <a:t>faithful” (Rev. 17:14)</a:t>
            </a:r>
            <a:endParaRPr lang="en-US" dirty="0"/>
          </a:p>
        </p:txBody>
      </p:sp>
      <p:sp>
        <p:nvSpPr>
          <p:cNvPr id="4" name="Slide Number Placeholder 3"/>
          <p:cNvSpPr>
            <a:spLocks noGrp="1"/>
          </p:cNvSpPr>
          <p:nvPr>
            <p:ph type="sldNum" sz="quarter" idx="12"/>
          </p:nvPr>
        </p:nvSpPr>
        <p:spPr/>
        <p:txBody>
          <a:bodyPr/>
          <a:lstStyle/>
          <a:p>
            <a:fld id="{8D754349-7903-418B-8F43-31DF51381D63}" type="slidenum">
              <a:rPr lang="en-US" altLang="en-US" smtClean="0">
                <a:solidFill>
                  <a:srgbClr val="FFFFFF"/>
                </a:solidFill>
              </a:rPr>
              <a:pPr/>
              <a:t>14</a:t>
            </a:fld>
            <a:endParaRPr lang="en-US" altLang="en-US">
              <a:solidFill>
                <a:srgbClr val="FFFFFF"/>
              </a:solidFill>
            </a:endParaRPr>
          </a:p>
        </p:txBody>
      </p:sp>
    </p:spTree>
    <p:extLst>
      <p:ext uri="{BB962C8B-B14F-4D97-AF65-F5344CB8AC3E}">
        <p14:creationId xmlns:p14="http://schemas.microsoft.com/office/powerpoint/2010/main" val="1028411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D65C77-686A-48EF-A9E4-0D6EDA69D8BE}" type="slidenum">
              <a:rPr lang="en-US" altLang="en-US">
                <a:solidFill>
                  <a:srgbClr val="FFFFFF"/>
                </a:solidFill>
              </a:rPr>
              <a:pPr/>
              <a:t>15</a:t>
            </a:fld>
            <a:endParaRPr lang="en-US" altLang="en-US">
              <a:solidFill>
                <a:srgbClr val="FFFFFF"/>
              </a:solidFill>
            </a:endParaRPr>
          </a:p>
        </p:txBody>
      </p:sp>
      <p:sp>
        <p:nvSpPr>
          <p:cNvPr id="66562" name="Rectangle 2"/>
          <p:cNvSpPr>
            <a:spLocks noGrp="1" noChangeArrowheads="1"/>
          </p:cNvSpPr>
          <p:nvPr>
            <p:ph type="title"/>
          </p:nvPr>
        </p:nvSpPr>
        <p:spPr/>
        <p:txBody>
          <a:bodyPr/>
          <a:lstStyle/>
          <a:p>
            <a:r>
              <a:rPr lang="en-US" altLang="en-US"/>
              <a:t>The Beast’s Influence</a:t>
            </a:r>
          </a:p>
        </p:txBody>
      </p:sp>
      <p:sp>
        <p:nvSpPr>
          <p:cNvPr id="66564" name="Text Box 4"/>
          <p:cNvSpPr txBox="1">
            <a:spLocks noChangeArrowheads="1"/>
          </p:cNvSpPr>
          <p:nvPr/>
        </p:nvSpPr>
        <p:spPr bwMode="auto">
          <a:xfrm>
            <a:off x="533400" y="2057400"/>
            <a:ext cx="80772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FFFF"/>
                </a:solidFill>
              </a:rPr>
              <a:t>“In this phrase is a strong reason to confirm the late date for the writing of Revelation. Worldwide worship of the beast did not occur in Nero’s reign, whose persecution was limited to Rome, but only during the reign of Domitian and later emperors. Additionally, it was never true under Nero that a refusal to worship the image of the beast was explicit grounds for death (13:15).”</a:t>
            </a:r>
          </a:p>
          <a:p>
            <a:pPr eaLnBrk="0" fontAlgn="base" hangingPunct="0">
              <a:spcBef>
                <a:spcPct val="0"/>
              </a:spcBef>
              <a:spcAft>
                <a:spcPct val="0"/>
              </a:spcAft>
            </a:pPr>
            <a:r>
              <a:rPr lang="en-US" altLang="en-US" sz="2800" b="1">
                <a:solidFill>
                  <a:srgbClr val="FFFFFF"/>
                </a:solidFill>
              </a:rPr>
              <a:t/>
            </a:r>
            <a:br>
              <a:rPr lang="en-US" altLang="en-US" sz="2800" b="1">
                <a:solidFill>
                  <a:srgbClr val="FFFFFF"/>
                </a:solidFill>
              </a:rPr>
            </a:br>
            <a:r>
              <a:rPr lang="en-US" altLang="en-US" sz="2800" b="1">
                <a:solidFill>
                  <a:srgbClr val="FFFFFF"/>
                </a:solidFill>
              </a:rPr>
              <a:t>Harkrider, </a:t>
            </a:r>
            <a:r>
              <a:rPr lang="en-US" altLang="en-US" sz="2800" b="1" i="1">
                <a:solidFill>
                  <a:srgbClr val="FFFFFF"/>
                </a:solidFill>
              </a:rPr>
              <a:t>Truth Commentary</a:t>
            </a:r>
            <a:r>
              <a:rPr lang="en-US" altLang="en-US" sz="2800" b="1">
                <a:solidFill>
                  <a:srgbClr val="FFFFFF"/>
                </a:solidFill>
              </a:rPr>
              <a:t>, p. 151, 152.</a:t>
            </a:r>
          </a:p>
        </p:txBody>
      </p:sp>
    </p:spTree>
    <p:extLst>
      <p:ext uri="{BB962C8B-B14F-4D97-AF65-F5344CB8AC3E}">
        <p14:creationId xmlns:p14="http://schemas.microsoft.com/office/powerpoint/2010/main" val="2088679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4061FF-4A4C-48D7-9A0D-7DE9F2DE8936}" type="slidenum">
              <a:rPr lang="en-US" altLang="en-US">
                <a:solidFill>
                  <a:srgbClr val="FFFFFF"/>
                </a:solidFill>
              </a:rPr>
              <a:pPr/>
              <a:t>16</a:t>
            </a:fld>
            <a:endParaRPr lang="en-US" altLang="en-US">
              <a:solidFill>
                <a:srgbClr val="FFFFFF"/>
              </a:solidFill>
            </a:endParaRPr>
          </a:p>
        </p:txBody>
      </p:sp>
      <p:sp>
        <p:nvSpPr>
          <p:cNvPr id="67586" name="Rectangle 2"/>
          <p:cNvSpPr>
            <a:spLocks noGrp="1" noChangeArrowheads="1"/>
          </p:cNvSpPr>
          <p:nvPr>
            <p:ph type="title"/>
          </p:nvPr>
        </p:nvSpPr>
        <p:spPr/>
        <p:txBody>
          <a:bodyPr/>
          <a:lstStyle/>
          <a:p>
            <a:r>
              <a:rPr lang="en-US" altLang="en-US" dirty="0"/>
              <a:t>The Beast’s </a:t>
            </a:r>
            <a:r>
              <a:rPr lang="en-US" altLang="en-US" dirty="0" smtClean="0"/>
              <a:t>Blasphemy</a:t>
            </a:r>
            <a:endParaRPr lang="en-US" altLang="en-US" dirty="0"/>
          </a:p>
        </p:txBody>
      </p:sp>
      <p:sp>
        <p:nvSpPr>
          <p:cNvPr id="67587" name="Rectangle 3"/>
          <p:cNvSpPr>
            <a:spLocks noGrp="1" noChangeArrowheads="1"/>
          </p:cNvSpPr>
          <p:nvPr>
            <p:ph type="body" idx="1"/>
          </p:nvPr>
        </p:nvSpPr>
        <p:spPr/>
        <p:txBody>
          <a:bodyPr/>
          <a:lstStyle/>
          <a:p>
            <a:pPr marL="0" indent="0">
              <a:buNone/>
            </a:pPr>
            <a:r>
              <a:rPr lang="en-US" altLang="en-US" sz="3600" dirty="0" smtClean="0"/>
              <a:t>Revelation 13:5, 6</a:t>
            </a:r>
          </a:p>
          <a:p>
            <a:r>
              <a:rPr lang="en-US" altLang="en-US" dirty="0" smtClean="0"/>
              <a:t>limited to 42 months (cryptic 3 ½ years)</a:t>
            </a:r>
          </a:p>
          <a:p>
            <a:r>
              <a:rPr lang="en-US" altLang="en-US" dirty="0" smtClean="0"/>
              <a:t>filled </a:t>
            </a:r>
            <a:r>
              <a:rPr lang="en-US" altLang="en-US" dirty="0"/>
              <a:t>with pride </a:t>
            </a:r>
            <a:r>
              <a:rPr lang="en-US" altLang="en-US" dirty="0" smtClean="0"/>
              <a:t>and poured forth blasphemy (vv</a:t>
            </a:r>
            <a:r>
              <a:rPr lang="en-US" altLang="en-US" dirty="0"/>
              <a:t>. 5, 6)</a:t>
            </a:r>
          </a:p>
          <a:p>
            <a:r>
              <a:rPr lang="en-US" altLang="en-US" dirty="0"/>
              <a:t>blasphemed </a:t>
            </a:r>
            <a:r>
              <a:rPr lang="en-US" altLang="en-US" dirty="0" smtClean="0"/>
              <a:t>God (cf. Jn. 15:18, 19)</a:t>
            </a:r>
            <a:endParaRPr lang="en-US" altLang="en-US" dirty="0"/>
          </a:p>
          <a:p>
            <a:pPr lvl="1"/>
            <a:r>
              <a:rPr lang="en-US" altLang="en-US" dirty="0"/>
              <a:t>blasphemed </a:t>
            </a:r>
            <a:r>
              <a:rPr lang="en-US" altLang="en-US" i="1" dirty="0"/>
              <a:t>name</a:t>
            </a:r>
            <a:r>
              <a:rPr lang="en-US" altLang="en-US" dirty="0"/>
              <a:t> – law</a:t>
            </a:r>
          </a:p>
          <a:p>
            <a:pPr lvl="1"/>
            <a:r>
              <a:rPr lang="en-US" altLang="en-US" dirty="0"/>
              <a:t>blasphemed </a:t>
            </a:r>
            <a:r>
              <a:rPr lang="en-US" altLang="en-US" i="1" dirty="0"/>
              <a:t>tabernacle</a:t>
            </a:r>
            <a:r>
              <a:rPr lang="en-US" altLang="en-US" dirty="0"/>
              <a:t> – church (Eph. 2:21, 22; cf. 13:7)</a:t>
            </a:r>
          </a:p>
          <a:p>
            <a:pPr lvl="1"/>
            <a:r>
              <a:rPr lang="en-US" altLang="en-US" dirty="0"/>
              <a:t>blasphemed </a:t>
            </a:r>
            <a:r>
              <a:rPr lang="en-US" altLang="en-US" i="1" dirty="0"/>
              <a:t>those who dwell in heaven</a:t>
            </a:r>
            <a:r>
              <a:rPr lang="en-US" altLang="en-US" dirty="0"/>
              <a:t> – angels</a:t>
            </a:r>
          </a:p>
        </p:txBody>
      </p:sp>
    </p:spTree>
    <p:extLst>
      <p:ext uri="{BB962C8B-B14F-4D97-AF65-F5344CB8AC3E}">
        <p14:creationId xmlns:p14="http://schemas.microsoft.com/office/powerpoint/2010/main" val="35845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1000"/>
                                        <p:tgtEl>
                                          <p:spTgt spid="67587">
                                            <p:txEl>
                                              <p:pRg st="0" end="0"/>
                                            </p:txEl>
                                          </p:spTgt>
                                        </p:tgtEl>
                                      </p:cBhvr>
                                    </p:animEffect>
                                    <p:anim calcmode="lin" valueType="num">
                                      <p:cBhvr>
                                        <p:cTn id="8" dur="10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758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75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7587">
                                            <p:txEl>
                                              <p:pRg st="1" end="1"/>
                                            </p:txEl>
                                          </p:spTgt>
                                        </p:tgtEl>
                                        <p:attrNameLst>
                                          <p:attrName>style.visibility</p:attrName>
                                        </p:attrNameLst>
                                      </p:cBhvr>
                                      <p:to>
                                        <p:strVal val="visible"/>
                                      </p:to>
                                    </p:set>
                                    <p:animEffect transition="in" filter="fade">
                                      <p:cBhvr>
                                        <p:cTn id="15" dur="1000"/>
                                        <p:tgtEl>
                                          <p:spTgt spid="67587">
                                            <p:txEl>
                                              <p:pRg st="1" end="1"/>
                                            </p:txEl>
                                          </p:spTgt>
                                        </p:tgtEl>
                                      </p:cBhvr>
                                    </p:animEffect>
                                    <p:anim calcmode="lin" valueType="num">
                                      <p:cBhvr>
                                        <p:cTn id="16" dur="10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758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75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7587">
                                            <p:txEl>
                                              <p:pRg st="2" end="2"/>
                                            </p:txEl>
                                          </p:spTgt>
                                        </p:tgtEl>
                                        <p:attrNameLst>
                                          <p:attrName>style.visibility</p:attrName>
                                        </p:attrNameLst>
                                      </p:cBhvr>
                                      <p:to>
                                        <p:strVal val="visible"/>
                                      </p:to>
                                    </p:set>
                                    <p:animEffect transition="in" filter="fade">
                                      <p:cBhvr>
                                        <p:cTn id="23" dur="500"/>
                                        <p:tgtEl>
                                          <p:spTgt spid="675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7587">
                                            <p:txEl>
                                              <p:pRg st="3" end="3"/>
                                            </p:txEl>
                                          </p:spTgt>
                                        </p:tgtEl>
                                        <p:attrNameLst>
                                          <p:attrName>style.visibility</p:attrName>
                                        </p:attrNameLst>
                                      </p:cBhvr>
                                      <p:to>
                                        <p:strVal val="visible"/>
                                      </p:to>
                                    </p:set>
                                    <p:animEffect transition="in" filter="fade">
                                      <p:cBhvr>
                                        <p:cTn id="28" dur="500"/>
                                        <p:tgtEl>
                                          <p:spTgt spid="67587">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7587">
                                            <p:txEl>
                                              <p:pRg st="4" end="4"/>
                                            </p:txEl>
                                          </p:spTgt>
                                        </p:tgtEl>
                                        <p:attrNameLst>
                                          <p:attrName>style.visibility</p:attrName>
                                        </p:attrNameLst>
                                      </p:cBhvr>
                                      <p:to>
                                        <p:strVal val="visible"/>
                                      </p:to>
                                    </p:set>
                                    <p:animEffect transition="in" filter="fade">
                                      <p:cBhvr>
                                        <p:cTn id="31" dur="500"/>
                                        <p:tgtEl>
                                          <p:spTgt spid="6758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7587">
                                            <p:txEl>
                                              <p:pRg st="5" end="5"/>
                                            </p:txEl>
                                          </p:spTgt>
                                        </p:tgtEl>
                                        <p:attrNameLst>
                                          <p:attrName>style.visibility</p:attrName>
                                        </p:attrNameLst>
                                      </p:cBhvr>
                                      <p:to>
                                        <p:strVal val="visible"/>
                                      </p:to>
                                    </p:set>
                                    <p:animEffect transition="in" filter="fade">
                                      <p:cBhvr>
                                        <p:cTn id="36" dur="500"/>
                                        <p:tgtEl>
                                          <p:spTgt spid="6758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7587">
                                            <p:txEl>
                                              <p:pRg st="6" end="6"/>
                                            </p:txEl>
                                          </p:spTgt>
                                        </p:tgtEl>
                                        <p:attrNameLst>
                                          <p:attrName>style.visibility</p:attrName>
                                        </p:attrNameLst>
                                      </p:cBhvr>
                                      <p:to>
                                        <p:strVal val="visible"/>
                                      </p:to>
                                    </p:set>
                                    <p:animEffect transition="in" filter="fade">
                                      <p:cBhvr>
                                        <p:cTn id="41" dur="500"/>
                                        <p:tgtEl>
                                          <p:spTgt spid="67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2400" dirty="0" smtClean="0"/>
              <a:t>“Behold, a portion of you—and, as you declare, the larger and better portion—are in want, are cold, are labouring in hard work and hunger; and God suffers it, He feigns; He either is not willing or not able to assist His people; and thus He is either weak or inequitable.  Thou, who dreamest over a posthumous immortality, when thou art shaken by danger, when thou art consumed with fever, when thou art torn with pain, dost thou not then feel thy real condition?  Dost thou not then acknowledge thy frailty?  Poor wretch, art thou unwillingly convinced of thine infirmity, and wilt not confess it?  But I omit matters that are common to all alike.  Lo, for you there are threats, punishments, tortures, and crosses; and that no longer as objects of adoration, but as tortures to be undergone; fires also, which you both predict and fear. …”</a:t>
            </a:r>
            <a:endParaRPr lang="en-US" sz="2400" dirty="0"/>
          </a:p>
        </p:txBody>
      </p:sp>
      <p:sp>
        <p:nvSpPr>
          <p:cNvPr id="4" name="TextBox 3"/>
          <p:cNvSpPr txBox="1"/>
          <p:nvPr/>
        </p:nvSpPr>
        <p:spPr>
          <a:xfrm>
            <a:off x="609600" y="1295400"/>
            <a:ext cx="8229600" cy="369332"/>
          </a:xfrm>
          <a:prstGeom prst="rect">
            <a:avLst/>
          </a:prstGeom>
          <a:noFill/>
        </p:spPr>
        <p:txBody>
          <a:bodyPr wrap="square" rtlCol="0">
            <a:spAutoFit/>
          </a:bodyPr>
          <a:lstStyle/>
          <a:p>
            <a:pPr algn="ctr"/>
            <a:r>
              <a:rPr lang="en-US" i="1" dirty="0">
                <a:solidFill>
                  <a:srgbClr val="FFFFFF"/>
                </a:solidFill>
              </a:rPr>
              <a:t>The Octavius of Minucius Felix (chapter 8)</a:t>
            </a:r>
          </a:p>
        </p:txBody>
      </p:sp>
      <p:sp>
        <p:nvSpPr>
          <p:cNvPr id="6" name="Title 1"/>
          <p:cNvSpPr txBox="1">
            <a:spLocks/>
          </p:cNvSpPr>
          <p:nvPr/>
        </p:nvSpPr>
        <p:spPr>
          <a:xfrm>
            <a:off x="609600" y="152400"/>
            <a:ext cx="8229600" cy="1143000"/>
          </a:xfrm>
          <a:prstGeom prst="rect">
            <a:avLst/>
          </a:prstGeom>
          <a:ln/>
        </p:spPr>
        <p:style>
          <a:lnRef idx="2">
            <a:schemeClr val="dk1">
              <a:shade val="50000"/>
            </a:schemeClr>
          </a:lnRef>
          <a:fillRef idx="1">
            <a:schemeClr val="dk1"/>
          </a:fillRef>
          <a:effectRef idx="0">
            <a:schemeClr val="dk1"/>
          </a:effectRef>
          <a:fontRef idx="minor">
            <a:schemeClr val="lt1"/>
          </a:fontRef>
        </p:style>
        <p:txBody>
          <a:bodyPr anchor="b" anchorCtr="0">
            <a:noAutofit/>
            <a:scene3d>
              <a:camera prst="orthographicFront"/>
              <a:lightRig rig="soft" dir="t">
                <a:rot lat="0" lon="0" rev="2100000"/>
              </a:lightRig>
            </a:scene3d>
            <a:sp3d prstMaterial="matte">
              <a:bevelT w="38100" h="38100"/>
            </a:sp3d>
          </a:bodyPr>
          <a:lstStyle/>
          <a:p>
            <a:pPr algn="ctr">
              <a:defRPr/>
            </a:pPr>
            <a:r>
              <a:rPr lang="en-US" sz="3200" b="1" spc="-150" dirty="0">
                <a:solidFill>
                  <a:srgbClr val="FBF0F2">
                    <a:shade val="85000"/>
                    <a:satMod val="150000"/>
                  </a:srgbClr>
                </a:solidFill>
                <a:effectLst>
                  <a:outerShdw blurRad="63500" dist="38100" dir="8220000" algn="tl" rotWithShape="0">
                    <a:srgbClr val="000000">
                      <a:alpha val="30000"/>
                    </a:srgbClr>
                  </a:outerShdw>
                </a:effectLst>
                <a:ea typeface="+mj-lt"/>
                <a:cs typeface="+mj-lt"/>
              </a:rPr>
              <a:t>Disciples of Christ Scolded and Mocked For Being Apart From the World</a:t>
            </a:r>
          </a:p>
        </p:txBody>
      </p:sp>
    </p:spTree>
    <p:extLst>
      <p:ext uri="{BB962C8B-B14F-4D97-AF65-F5344CB8AC3E}">
        <p14:creationId xmlns:p14="http://schemas.microsoft.com/office/powerpoint/2010/main" val="1641280374"/>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2400" dirty="0" smtClean="0"/>
              <a:t>“…Where is that God who is able to help you when you come to life again, since he cannot help you while you are in this life?  Do not the Romans, without any help from your God, govern, reign, have the enjoyment of the whole world, and have dominion over you?  But you in the meantime, in suspense and anxiety, are abstaining from respectable enjoyments.  You do not visit exhibitions; you have no concern in public displays; you reject the public banquets, and abhor the sacred contests; the meats previously tasted by, and the drinks made a libation of upon, the altars.  Thus you stand in dread of the gods whom you deny.  You do not wreath your heads with flowers; you do not grace your bodies with odours; you reserve unguents for funeral rites; you even refuse garlands to your sepulchers—pallid, trembling beings, worthy of the pity even of our gods! ” </a:t>
            </a:r>
            <a:endParaRPr lang="en-US" sz="2400" dirty="0"/>
          </a:p>
        </p:txBody>
      </p:sp>
      <p:sp>
        <p:nvSpPr>
          <p:cNvPr id="5" name="Title 1"/>
          <p:cNvSpPr txBox="1">
            <a:spLocks/>
          </p:cNvSpPr>
          <p:nvPr/>
        </p:nvSpPr>
        <p:spPr>
          <a:xfrm>
            <a:off x="609600" y="152400"/>
            <a:ext cx="8229600" cy="1143000"/>
          </a:xfrm>
          <a:prstGeom prst="rect">
            <a:avLst/>
          </a:prstGeom>
          <a:ln/>
        </p:spPr>
        <p:style>
          <a:lnRef idx="2">
            <a:schemeClr val="dk1">
              <a:shade val="50000"/>
            </a:schemeClr>
          </a:lnRef>
          <a:fillRef idx="1">
            <a:schemeClr val="dk1"/>
          </a:fillRef>
          <a:effectRef idx="0">
            <a:schemeClr val="dk1"/>
          </a:effectRef>
          <a:fontRef idx="minor">
            <a:schemeClr val="lt1"/>
          </a:fontRef>
        </p:style>
        <p:txBody>
          <a:bodyPr anchor="b" anchorCtr="0">
            <a:noAutofit/>
            <a:scene3d>
              <a:camera prst="orthographicFront"/>
              <a:lightRig rig="soft" dir="t">
                <a:rot lat="0" lon="0" rev="2100000"/>
              </a:lightRig>
            </a:scene3d>
            <a:sp3d prstMaterial="matte">
              <a:bevelT w="38100" h="38100"/>
            </a:sp3d>
          </a:bodyPr>
          <a:lstStyle/>
          <a:p>
            <a:pPr algn="ctr">
              <a:defRPr/>
            </a:pPr>
            <a:r>
              <a:rPr lang="en-US" sz="3200" b="1" spc="-150" dirty="0">
                <a:solidFill>
                  <a:srgbClr val="FBF0F2">
                    <a:shade val="85000"/>
                    <a:satMod val="150000"/>
                  </a:srgbClr>
                </a:solidFill>
                <a:effectLst>
                  <a:outerShdw blurRad="63500" dist="38100" dir="8220000" algn="tl" rotWithShape="0">
                    <a:srgbClr val="000000">
                      <a:alpha val="30000"/>
                    </a:srgbClr>
                  </a:outerShdw>
                </a:effectLst>
                <a:ea typeface="+mj-lt"/>
                <a:cs typeface="+mj-lt"/>
              </a:rPr>
              <a:t>Disciples of Christ Scolded and Mocked For Being Apart From the World</a:t>
            </a:r>
          </a:p>
        </p:txBody>
      </p:sp>
      <p:sp>
        <p:nvSpPr>
          <p:cNvPr id="7" name="TextBox 6"/>
          <p:cNvSpPr txBox="1"/>
          <p:nvPr/>
        </p:nvSpPr>
        <p:spPr>
          <a:xfrm>
            <a:off x="609600" y="1295400"/>
            <a:ext cx="8229600" cy="369332"/>
          </a:xfrm>
          <a:prstGeom prst="rect">
            <a:avLst/>
          </a:prstGeom>
          <a:noFill/>
        </p:spPr>
        <p:txBody>
          <a:bodyPr wrap="square" rtlCol="0">
            <a:spAutoFit/>
          </a:bodyPr>
          <a:lstStyle/>
          <a:p>
            <a:pPr algn="ctr"/>
            <a:r>
              <a:rPr lang="en-US" i="1" dirty="0">
                <a:solidFill>
                  <a:srgbClr val="FFFFFF"/>
                </a:solidFill>
              </a:rPr>
              <a:t>The Octavius of Minucius Felix (chapter 8)</a:t>
            </a:r>
          </a:p>
        </p:txBody>
      </p:sp>
    </p:spTree>
    <p:extLst>
      <p:ext uri="{BB962C8B-B14F-4D97-AF65-F5344CB8AC3E}">
        <p14:creationId xmlns:p14="http://schemas.microsoft.com/office/powerpoint/2010/main" val="3896551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Athenagoras (150-190)</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“For when they know that we cannot endure even to see a man put to death, though justly; who of them can accuse us of murder or cannibalism? Who does not reckon among the things of greatest interest the contests of gladiators and wild beasts, especially those which are given by you? But we, deeming that to see a man put to death is much the same as killing him, have abjured such spectacles.</a:t>
            </a:r>
            <a:r>
              <a:rPr lang="en-US" cap="all" dirty="0" smtClean="0"/>
              <a:t> </a:t>
            </a:r>
            <a:r>
              <a:rPr lang="en-US" dirty="0" smtClean="0"/>
              <a:t>How, then, when we do not even look on, lest we should contract guilt and pollution, can we put people to death? …</a:t>
            </a:r>
            <a:endParaRPr lang="en-US" dirty="0"/>
          </a:p>
        </p:txBody>
      </p:sp>
    </p:spTree>
    <p:extLst>
      <p:ext uri="{BB962C8B-B14F-4D97-AF65-F5344CB8AC3E}">
        <p14:creationId xmlns:p14="http://schemas.microsoft.com/office/powerpoint/2010/main" val="790259351"/>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F5D316DC-17E8-44DD-A467-BEA57051B4A1}" type="slidenum">
              <a:rPr lang="en-US" altLang="en-US">
                <a:solidFill>
                  <a:srgbClr val="FFFFFF"/>
                </a:solidFill>
              </a:rPr>
              <a:pPr/>
              <a:t>2</a:t>
            </a:fld>
            <a:endParaRPr lang="en-US" altLang="en-US">
              <a:solidFill>
                <a:srgbClr val="FFFFFF"/>
              </a:solidFill>
            </a:endParaRPr>
          </a:p>
        </p:txBody>
      </p:sp>
      <p:sp>
        <p:nvSpPr>
          <p:cNvPr id="55298" name="Rectangle 2"/>
          <p:cNvSpPr>
            <a:spLocks noGrp="1" noChangeArrowheads="1"/>
          </p:cNvSpPr>
          <p:nvPr>
            <p:ph type="title"/>
          </p:nvPr>
        </p:nvSpPr>
        <p:spPr/>
        <p:txBody>
          <a:bodyPr/>
          <a:lstStyle/>
          <a:p>
            <a:r>
              <a:rPr lang="en-US" altLang="en-US" sz="4000" dirty="0" smtClean="0"/>
              <a:t>Agents of </a:t>
            </a:r>
            <a:r>
              <a:rPr lang="en-US" altLang="en-US" sz="4000" dirty="0"/>
              <a:t>Satan’s Rage </a:t>
            </a:r>
            <a:br>
              <a:rPr lang="en-US" altLang="en-US" sz="4000" dirty="0"/>
            </a:br>
            <a:r>
              <a:rPr lang="en-US" altLang="en-US" sz="4000" dirty="0"/>
              <a:t>(Revelation 13)</a:t>
            </a:r>
          </a:p>
        </p:txBody>
      </p:sp>
      <p:sp>
        <p:nvSpPr>
          <p:cNvPr id="55299" name="Rectangle 3"/>
          <p:cNvSpPr>
            <a:spLocks noGrp="1" noChangeArrowheads="1"/>
          </p:cNvSpPr>
          <p:nvPr>
            <p:ph type="body" idx="1"/>
          </p:nvPr>
        </p:nvSpPr>
        <p:spPr>
          <a:xfrm>
            <a:off x="0" y="1600200"/>
            <a:ext cx="8686800" cy="4530725"/>
          </a:xfrm>
        </p:spPr>
        <p:txBody>
          <a:bodyPr/>
          <a:lstStyle/>
          <a:p>
            <a:r>
              <a:rPr lang="en-US" altLang="en-US"/>
              <a:t>chapter 13, continues to discuss the dragon’s works of rage (12:17)</a:t>
            </a:r>
          </a:p>
          <a:p>
            <a:pPr lvl="1"/>
            <a:r>
              <a:rPr lang="en-US" altLang="en-US"/>
              <a:t>lost his footing in heaven</a:t>
            </a:r>
          </a:p>
          <a:p>
            <a:pPr lvl="1"/>
            <a:r>
              <a:rPr lang="en-US" altLang="en-US"/>
              <a:t>directs his energies to the earth (church)</a:t>
            </a:r>
          </a:p>
          <a:p>
            <a:pPr lvl="1"/>
            <a:r>
              <a:rPr lang="en-US" altLang="en-US"/>
              <a:t>Revelation 13 identifies his </a:t>
            </a:r>
            <a:br>
              <a:rPr lang="en-US" altLang="en-US"/>
            </a:br>
            <a:r>
              <a:rPr lang="en-US" altLang="en-US"/>
              <a:t>devices of destruction</a:t>
            </a:r>
          </a:p>
          <a:p>
            <a:pPr lvl="2"/>
            <a:r>
              <a:rPr lang="en-US" altLang="en-US"/>
              <a:t>sea-beast (13:1-10)</a:t>
            </a:r>
          </a:p>
          <a:p>
            <a:pPr lvl="2"/>
            <a:r>
              <a:rPr lang="en-US" altLang="en-US"/>
              <a:t>land-beast (13:11-18)</a:t>
            </a:r>
          </a:p>
        </p:txBody>
      </p:sp>
      <p:grpSp>
        <p:nvGrpSpPr>
          <p:cNvPr id="55309" name="Group 13"/>
          <p:cNvGrpSpPr>
            <a:grpSpLocks/>
          </p:cNvGrpSpPr>
          <p:nvPr/>
        </p:nvGrpSpPr>
        <p:grpSpPr bwMode="auto">
          <a:xfrm>
            <a:off x="4267200" y="3733800"/>
            <a:ext cx="4876800" cy="3309938"/>
            <a:chOff x="2688" y="2352"/>
            <a:chExt cx="3072" cy="2085"/>
          </a:xfrm>
        </p:grpSpPr>
        <p:pic>
          <p:nvPicPr>
            <p:cNvPr id="55301" name="Picture 5" descr="j0092817[1]"/>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688" y="2352"/>
              <a:ext cx="2943" cy="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2" name="Picture 6" descr="j0092817[1]"/>
            <p:cNvPicPr>
              <a:picLocks noChangeAspect="1" noChangeArrowheads="1"/>
            </p:cNvPicPr>
            <p:nvPr/>
          </p:nvPicPr>
          <p:blipFill>
            <a:blip r:embed="rId3" cstate="print">
              <a:lum bright="30000" contrast="-30000"/>
              <a:extLst>
                <a:ext uri="{28A0092B-C50C-407E-A947-70E740481C1C}">
                  <a14:useLocalDpi xmlns:a14="http://schemas.microsoft.com/office/drawing/2010/main" val="0"/>
                </a:ext>
              </a:extLst>
            </a:blip>
            <a:srcRect/>
            <a:stretch>
              <a:fillRect/>
            </a:stretch>
          </p:blipFill>
          <p:spPr bwMode="auto">
            <a:xfrm flipH="1">
              <a:off x="3024" y="2352"/>
              <a:ext cx="2736" cy="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3" name="Picture 7" descr="j009282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70740">
              <a:off x="3516" y="2517"/>
              <a:ext cx="1856" cy="1872"/>
            </a:xfrm>
            <a:prstGeom prst="rect">
              <a:avLst/>
            </a:prstGeom>
            <a:noFill/>
            <a:extLst>
              <a:ext uri="{909E8E84-426E-40DD-AFC4-6F175D3DCCD1}">
                <a14:hiddenFill xmlns:a14="http://schemas.microsoft.com/office/drawing/2010/main">
                  <a:solidFill>
                    <a:srgbClr val="FFFFFF"/>
                  </a:solidFill>
                </a14:hiddenFill>
              </a:ext>
            </a:extLst>
          </p:spPr>
        </p:pic>
        <p:sp>
          <p:nvSpPr>
            <p:cNvPr id="55305" name="Text Box 9"/>
            <p:cNvSpPr txBox="1">
              <a:spLocks noChangeArrowheads="1"/>
            </p:cNvSpPr>
            <p:nvPr/>
          </p:nvSpPr>
          <p:spPr bwMode="auto">
            <a:xfrm>
              <a:off x="4778" y="2592"/>
              <a:ext cx="242"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b="1" dirty="0">
                  <a:solidFill>
                    <a:srgbClr val="FF0000"/>
                  </a:solidFill>
                  <a:latin typeface="Arial Black" panose="020B0A04020102020204" pitchFamily="34" charset="0"/>
                </a:rPr>
                <a:t>R</a:t>
              </a:r>
            </a:p>
          </p:txBody>
        </p:sp>
        <p:sp>
          <p:nvSpPr>
            <p:cNvPr id="55306" name="Text Box 10"/>
            <p:cNvSpPr txBox="1">
              <a:spLocks noChangeArrowheads="1"/>
            </p:cNvSpPr>
            <p:nvPr/>
          </p:nvSpPr>
          <p:spPr bwMode="auto">
            <a:xfrm>
              <a:off x="4656" y="2706"/>
              <a:ext cx="242"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b="1" dirty="0">
                  <a:solidFill>
                    <a:srgbClr val="FF0000"/>
                  </a:solidFill>
                  <a:latin typeface="Arial Black" panose="020B0A04020102020204" pitchFamily="34" charset="0"/>
                </a:rPr>
                <a:t>A</a:t>
              </a:r>
            </a:p>
          </p:txBody>
        </p:sp>
        <p:sp>
          <p:nvSpPr>
            <p:cNvPr id="55307" name="Text Box 11"/>
            <p:cNvSpPr txBox="1">
              <a:spLocks noChangeArrowheads="1"/>
            </p:cNvSpPr>
            <p:nvPr/>
          </p:nvSpPr>
          <p:spPr bwMode="auto">
            <a:xfrm>
              <a:off x="4773" y="2822"/>
              <a:ext cx="251"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b="1" dirty="0">
                  <a:solidFill>
                    <a:srgbClr val="FF0000"/>
                  </a:solidFill>
                  <a:latin typeface="Arial Black" panose="020B0A04020102020204" pitchFamily="34" charset="0"/>
                </a:rPr>
                <a:t>G</a:t>
              </a:r>
            </a:p>
          </p:txBody>
        </p:sp>
        <p:sp>
          <p:nvSpPr>
            <p:cNvPr id="55308" name="Text Box 12"/>
            <p:cNvSpPr txBox="1">
              <a:spLocks noChangeArrowheads="1"/>
            </p:cNvSpPr>
            <p:nvPr/>
          </p:nvSpPr>
          <p:spPr bwMode="auto">
            <a:xfrm>
              <a:off x="4934" y="2870"/>
              <a:ext cx="23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b="1" dirty="0">
                  <a:solidFill>
                    <a:srgbClr val="FF0000"/>
                  </a:solidFill>
                  <a:latin typeface="Arial Black" panose="020B0A04020102020204" pitchFamily="34" charset="0"/>
                </a:rPr>
                <a:t>E</a:t>
              </a:r>
            </a:p>
          </p:txBody>
        </p:sp>
      </p:grpSp>
    </p:spTree>
    <p:extLst>
      <p:ext uri="{BB962C8B-B14F-4D97-AF65-F5344CB8AC3E}">
        <p14:creationId xmlns:p14="http://schemas.microsoft.com/office/powerpoint/2010/main" val="2327645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1000"/>
                                        <p:tgtEl>
                                          <p:spTgt spid="55299">
                                            <p:txEl>
                                              <p:pRg st="0" end="0"/>
                                            </p:txEl>
                                          </p:spTgt>
                                        </p:tgtEl>
                                      </p:cBhvr>
                                    </p:animEffect>
                                    <p:anim calcmode="lin" valueType="num">
                                      <p:cBhvr>
                                        <p:cTn id="8" dur="10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52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5299">
                                            <p:txEl>
                                              <p:pRg st="0" end="0"/>
                                            </p:txEl>
                                          </p:spTgt>
                                        </p:tgtEl>
                                        <p:attrNameLst>
                                          <p:attrName>ppt_y</p:attrName>
                                        </p:attrNameLst>
                                      </p:cBhvr>
                                      <p:tavLst>
                                        <p:tav tm="0">
                                          <p:val>
                                            <p:strVal val="#ppt_y-.03"/>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55309"/>
                                        </p:tgtEl>
                                        <p:attrNameLst>
                                          <p:attrName>style.visibility</p:attrName>
                                        </p:attrNameLst>
                                      </p:cBhvr>
                                      <p:to>
                                        <p:strVal val="visible"/>
                                      </p:to>
                                    </p:set>
                                    <p:animEffect transition="in" filter="fade">
                                      <p:cBhvr>
                                        <p:cTn id="13" dur="5000"/>
                                        <p:tgtEl>
                                          <p:spTgt spid="5530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55299">
                                            <p:txEl>
                                              <p:pRg st="1" end="1"/>
                                            </p:txEl>
                                          </p:spTgt>
                                        </p:tgtEl>
                                        <p:attrNameLst>
                                          <p:attrName>style.visibility</p:attrName>
                                        </p:attrNameLst>
                                      </p:cBhvr>
                                      <p:to>
                                        <p:strVal val="visible"/>
                                      </p:to>
                                    </p:set>
                                    <p:animEffect transition="in" filter="fade">
                                      <p:cBhvr>
                                        <p:cTn id="18" dur="1000"/>
                                        <p:tgtEl>
                                          <p:spTgt spid="55299">
                                            <p:txEl>
                                              <p:pRg st="1" end="1"/>
                                            </p:txEl>
                                          </p:spTgt>
                                        </p:tgtEl>
                                      </p:cBhvr>
                                    </p:animEffect>
                                    <p:anim calcmode="lin" valueType="num">
                                      <p:cBhvr>
                                        <p:cTn id="19"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55299">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52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7" presetClass="entr" presetSubtype="0" fill="hold" grpId="0" nodeType="clickEffect">
                                  <p:stCondLst>
                                    <p:cond delay="0"/>
                                  </p:stCondLst>
                                  <p:childTnLst>
                                    <p:set>
                                      <p:cBhvr>
                                        <p:cTn id="25" dur="1" fill="hold">
                                          <p:stCondLst>
                                            <p:cond delay="0"/>
                                          </p:stCondLst>
                                        </p:cTn>
                                        <p:tgtEl>
                                          <p:spTgt spid="55299">
                                            <p:txEl>
                                              <p:pRg st="2" end="2"/>
                                            </p:txEl>
                                          </p:spTgt>
                                        </p:tgtEl>
                                        <p:attrNameLst>
                                          <p:attrName>style.visibility</p:attrName>
                                        </p:attrNameLst>
                                      </p:cBhvr>
                                      <p:to>
                                        <p:strVal val="visible"/>
                                      </p:to>
                                    </p:set>
                                    <p:animEffect transition="in" filter="fade">
                                      <p:cBhvr>
                                        <p:cTn id="26" dur="1000"/>
                                        <p:tgtEl>
                                          <p:spTgt spid="55299">
                                            <p:txEl>
                                              <p:pRg st="2" end="2"/>
                                            </p:txEl>
                                          </p:spTgt>
                                        </p:tgtEl>
                                      </p:cBhvr>
                                    </p:animEffect>
                                    <p:anim calcmode="lin" valueType="num">
                                      <p:cBhvr>
                                        <p:cTn id="27" dur="1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55299">
                                            <p:txEl>
                                              <p:pRg st="2" end="2"/>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552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7" presetClass="entr" presetSubtype="0" fill="hold" grpId="0" nodeType="clickEffect">
                                  <p:stCondLst>
                                    <p:cond delay="0"/>
                                  </p:stCondLst>
                                  <p:childTnLst>
                                    <p:set>
                                      <p:cBhvr>
                                        <p:cTn id="33" dur="1" fill="hold">
                                          <p:stCondLst>
                                            <p:cond delay="0"/>
                                          </p:stCondLst>
                                        </p:cTn>
                                        <p:tgtEl>
                                          <p:spTgt spid="55299">
                                            <p:txEl>
                                              <p:pRg st="3" end="3"/>
                                            </p:txEl>
                                          </p:spTgt>
                                        </p:tgtEl>
                                        <p:attrNameLst>
                                          <p:attrName>style.visibility</p:attrName>
                                        </p:attrNameLst>
                                      </p:cBhvr>
                                      <p:to>
                                        <p:strVal val="visible"/>
                                      </p:to>
                                    </p:set>
                                    <p:animEffect transition="in" filter="fade">
                                      <p:cBhvr>
                                        <p:cTn id="34" dur="1000"/>
                                        <p:tgtEl>
                                          <p:spTgt spid="55299">
                                            <p:txEl>
                                              <p:pRg st="3" end="3"/>
                                            </p:txEl>
                                          </p:spTgt>
                                        </p:tgtEl>
                                      </p:cBhvr>
                                    </p:animEffect>
                                    <p:anim calcmode="lin" valueType="num">
                                      <p:cBhvr>
                                        <p:cTn id="35" dur="10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55299">
                                            <p:txEl>
                                              <p:pRg st="3" end="3"/>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5529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7" presetClass="entr" presetSubtype="0" fill="hold" grpId="0" nodeType="clickEffect">
                                  <p:stCondLst>
                                    <p:cond delay="0"/>
                                  </p:stCondLst>
                                  <p:childTnLst>
                                    <p:set>
                                      <p:cBhvr>
                                        <p:cTn id="41" dur="1" fill="hold">
                                          <p:stCondLst>
                                            <p:cond delay="0"/>
                                          </p:stCondLst>
                                        </p:cTn>
                                        <p:tgtEl>
                                          <p:spTgt spid="55299">
                                            <p:txEl>
                                              <p:pRg st="4" end="4"/>
                                            </p:txEl>
                                          </p:spTgt>
                                        </p:tgtEl>
                                        <p:attrNameLst>
                                          <p:attrName>style.visibility</p:attrName>
                                        </p:attrNameLst>
                                      </p:cBhvr>
                                      <p:to>
                                        <p:strVal val="visible"/>
                                      </p:to>
                                    </p:set>
                                    <p:animEffect transition="in" filter="fade">
                                      <p:cBhvr>
                                        <p:cTn id="42" dur="1000"/>
                                        <p:tgtEl>
                                          <p:spTgt spid="55299">
                                            <p:txEl>
                                              <p:pRg st="4" end="4"/>
                                            </p:txEl>
                                          </p:spTgt>
                                        </p:tgtEl>
                                      </p:cBhvr>
                                    </p:animEffect>
                                    <p:anim calcmode="lin" valueType="num">
                                      <p:cBhvr>
                                        <p:cTn id="43" dur="10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55299">
                                            <p:txEl>
                                              <p:pRg st="4" end="4"/>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529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37" presetClass="entr" presetSubtype="0" fill="hold" grpId="0" nodeType="clickEffect">
                                  <p:stCondLst>
                                    <p:cond delay="0"/>
                                  </p:stCondLst>
                                  <p:childTnLst>
                                    <p:set>
                                      <p:cBhvr>
                                        <p:cTn id="49" dur="1" fill="hold">
                                          <p:stCondLst>
                                            <p:cond delay="0"/>
                                          </p:stCondLst>
                                        </p:cTn>
                                        <p:tgtEl>
                                          <p:spTgt spid="55299">
                                            <p:txEl>
                                              <p:pRg st="5" end="5"/>
                                            </p:txEl>
                                          </p:spTgt>
                                        </p:tgtEl>
                                        <p:attrNameLst>
                                          <p:attrName>style.visibility</p:attrName>
                                        </p:attrNameLst>
                                      </p:cBhvr>
                                      <p:to>
                                        <p:strVal val="visible"/>
                                      </p:to>
                                    </p:set>
                                    <p:animEffect transition="in" filter="fade">
                                      <p:cBhvr>
                                        <p:cTn id="50" dur="1000"/>
                                        <p:tgtEl>
                                          <p:spTgt spid="55299">
                                            <p:txEl>
                                              <p:pRg st="5" end="5"/>
                                            </p:txEl>
                                          </p:spTgt>
                                        </p:tgtEl>
                                      </p:cBhvr>
                                    </p:animEffect>
                                    <p:anim calcmode="lin" valueType="num">
                                      <p:cBhvr>
                                        <p:cTn id="51" dur="10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p:cTn id="52" dur="900" decel="100000" fill="hold"/>
                                        <p:tgtEl>
                                          <p:spTgt spid="55299">
                                            <p:txEl>
                                              <p:pRg st="5" end="5"/>
                                            </p:txEl>
                                          </p:spTgt>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5299">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Athenagoras (150-190)</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 And when we say that those women who use drugs to bring on abortion commit murder, and will have to give an account to God for the abortion, on what principle should we commit murder? For it does not belong to the same person to regard the very fetus in the womb as a created being, and therefore an object of God’s care, and when it has passed into life, to kill it” (</a:t>
            </a:r>
            <a:r>
              <a:rPr lang="en-US" i="1" dirty="0" smtClean="0"/>
              <a:t>Embassy</a:t>
            </a:r>
            <a:r>
              <a:rPr lang="en-US" dirty="0" smtClean="0"/>
              <a:t>, chap. 35).</a:t>
            </a:r>
            <a:endParaRPr lang="en-US" dirty="0"/>
          </a:p>
        </p:txBody>
      </p:sp>
    </p:spTree>
    <p:extLst>
      <p:ext uri="{BB962C8B-B14F-4D97-AF65-F5344CB8AC3E}">
        <p14:creationId xmlns:p14="http://schemas.microsoft.com/office/powerpoint/2010/main" val="2397295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4061FF-4A4C-48D7-9A0D-7DE9F2DE8936}" type="slidenum">
              <a:rPr lang="en-US" altLang="en-US">
                <a:solidFill>
                  <a:srgbClr val="FFFFFF"/>
                </a:solidFill>
              </a:rPr>
              <a:pPr/>
              <a:t>21</a:t>
            </a:fld>
            <a:endParaRPr lang="en-US" altLang="en-US">
              <a:solidFill>
                <a:srgbClr val="FFFFFF"/>
              </a:solidFill>
            </a:endParaRPr>
          </a:p>
        </p:txBody>
      </p:sp>
      <p:sp>
        <p:nvSpPr>
          <p:cNvPr id="67586" name="Rectangle 2"/>
          <p:cNvSpPr>
            <a:spLocks noGrp="1" noChangeArrowheads="1"/>
          </p:cNvSpPr>
          <p:nvPr>
            <p:ph type="title"/>
          </p:nvPr>
        </p:nvSpPr>
        <p:spPr/>
        <p:txBody>
          <a:bodyPr/>
          <a:lstStyle/>
          <a:p>
            <a:r>
              <a:rPr lang="en-US" altLang="en-US" dirty="0"/>
              <a:t>The Beast’s </a:t>
            </a:r>
            <a:r>
              <a:rPr lang="en-US" altLang="en-US" dirty="0" smtClean="0"/>
              <a:t>War</a:t>
            </a:r>
            <a:endParaRPr lang="en-US" altLang="en-US" dirty="0"/>
          </a:p>
        </p:txBody>
      </p:sp>
      <p:sp>
        <p:nvSpPr>
          <p:cNvPr id="67587" name="Rectangle 3"/>
          <p:cNvSpPr>
            <a:spLocks noGrp="1" noChangeArrowheads="1"/>
          </p:cNvSpPr>
          <p:nvPr>
            <p:ph type="body" idx="1"/>
          </p:nvPr>
        </p:nvSpPr>
        <p:spPr/>
        <p:txBody>
          <a:bodyPr/>
          <a:lstStyle/>
          <a:p>
            <a:pPr marL="0" indent="0">
              <a:buNone/>
            </a:pPr>
            <a:r>
              <a:rPr lang="en-US" altLang="en-US" dirty="0" smtClean="0"/>
              <a:t>Revelation 13:7</a:t>
            </a:r>
          </a:p>
          <a:p>
            <a:r>
              <a:rPr lang="en-US" altLang="en-US" dirty="0" smtClean="0"/>
              <a:t>cf. 11:7-9; Matt. 4:8, 9</a:t>
            </a:r>
          </a:p>
          <a:p>
            <a:r>
              <a:rPr lang="en-US" altLang="en-US" dirty="0" smtClean="0"/>
              <a:t>Christians would be made to perish, yet only true Christianity makes death into a gain (Phil. 1:21)</a:t>
            </a:r>
            <a:endParaRPr lang="en-US" altLang="en-US" dirty="0"/>
          </a:p>
          <a:p>
            <a:endParaRPr lang="en-US" altLang="en-US" dirty="0" smtClean="0"/>
          </a:p>
        </p:txBody>
      </p:sp>
    </p:spTree>
    <p:extLst>
      <p:ext uri="{BB962C8B-B14F-4D97-AF65-F5344CB8AC3E}">
        <p14:creationId xmlns:p14="http://schemas.microsoft.com/office/powerpoint/2010/main" val="400070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1000"/>
                                        <p:tgtEl>
                                          <p:spTgt spid="67587">
                                            <p:txEl>
                                              <p:pRg st="0" end="0"/>
                                            </p:txEl>
                                          </p:spTgt>
                                        </p:tgtEl>
                                      </p:cBhvr>
                                    </p:animEffect>
                                    <p:anim calcmode="lin" valueType="num">
                                      <p:cBhvr>
                                        <p:cTn id="8" dur="10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758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75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7587">
                                            <p:txEl>
                                              <p:pRg st="1" end="1"/>
                                            </p:txEl>
                                          </p:spTgt>
                                        </p:tgtEl>
                                        <p:attrNameLst>
                                          <p:attrName>style.visibility</p:attrName>
                                        </p:attrNameLst>
                                      </p:cBhvr>
                                      <p:to>
                                        <p:strVal val="visible"/>
                                      </p:to>
                                    </p:set>
                                    <p:animEffect transition="in" filter="fade">
                                      <p:cBhvr>
                                        <p:cTn id="15" dur="1000"/>
                                        <p:tgtEl>
                                          <p:spTgt spid="67587">
                                            <p:txEl>
                                              <p:pRg st="1" end="1"/>
                                            </p:txEl>
                                          </p:spTgt>
                                        </p:tgtEl>
                                      </p:cBhvr>
                                    </p:animEffect>
                                    <p:anim calcmode="lin" valueType="num">
                                      <p:cBhvr>
                                        <p:cTn id="16" dur="10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758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75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7587">
                                            <p:txEl>
                                              <p:pRg st="2" end="2"/>
                                            </p:txEl>
                                          </p:spTgt>
                                        </p:tgtEl>
                                        <p:attrNameLst>
                                          <p:attrName>style.visibility</p:attrName>
                                        </p:attrNameLst>
                                      </p:cBhvr>
                                      <p:to>
                                        <p:strVal val="visible"/>
                                      </p:to>
                                    </p:set>
                                    <p:animEffect transition="in" filter="fade">
                                      <p:cBhvr>
                                        <p:cTn id="23" dur="1000"/>
                                        <p:tgtEl>
                                          <p:spTgt spid="67587">
                                            <p:txEl>
                                              <p:pRg st="2" end="2"/>
                                            </p:txEl>
                                          </p:spTgt>
                                        </p:tgtEl>
                                      </p:cBhvr>
                                    </p:animEffect>
                                    <p:anim calcmode="lin" valueType="num">
                                      <p:cBhvr>
                                        <p:cTn id="24" dur="10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758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758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Pliny, The Younger (61-113 AD)</a:t>
            </a:r>
            <a:endParaRPr lang="en-US" dirty="0"/>
          </a:p>
        </p:txBody>
      </p:sp>
      <p:sp>
        <p:nvSpPr>
          <p:cNvPr id="3" name="Content Placeholder 2"/>
          <p:cNvSpPr>
            <a:spLocks noGrp="1"/>
          </p:cNvSpPr>
          <p:nvPr>
            <p:ph idx="1"/>
          </p:nvPr>
        </p:nvSpPr>
        <p:spPr>
          <a:xfrm>
            <a:off x="457200" y="1600200"/>
            <a:ext cx="8229600" cy="4525963"/>
          </a:xfrm>
        </p:spPr>
        <p:txBody>
          <a:bodyPr>
            <a:normAutofit fontScale="92500"/>
          </a:bodyPr>
          <a:lstStyle/>
          <a:p>
            <a:pPr marL="0" indent="0">
              <a:buNone/>
            </a:pPr>
            <a:r>
              <a:rPr lang="en-US" sz="2800" dirty="0"/>
              <a:t>“In the meantime, the method I have observed towards those who have been denounced to me as Christians is this: I interrogated them whether they were Christians; </a:t>
            </a:r>
            <a:r>
              <a:rPr lang="en-US" sz="2800" dirty="0">
                <a:effectLst>
                  <a:glow rad="101600">
                    <a:srgbClr val="00B050">
                      <a:alpha val="60000"/>
                    </a:srgbClr>
                  </a:glow>
                </a:effectLst>
              </a:rPr>
              <a:t>if they confessed </a:t>
            </a:r>
            <a:r>
              <a:rPr lang="en-US" sz="2800" dirty="0"/>
              <a:t>it I repeated the question twice again, </a:t>
            </a:r>
            <a:r>
              <a:rPr lang="en-US" sz="2800" dirty="0">
                <a:effectLst>
                  <a:glow rad="101600">
                    <a:srgbClr val="00B050">
                      <a:alpha val="60000"/>
                    </a:srgbClr>
                  </a:glow>
                </a:effectLst>
              </a:rPr>
              <a:t>adding the threat of capital punishment</a:t>
            </a:r>
            <a:r>
              <a:rPr lang="en-US" sz="2800" dirty="0"/>
              <a:t>; if they still persevered, </a:t>
            </a:r>
            <a:r>
              <a:rPr lang="en-US" sz="2800" dirty="0">
                <a:effectLst>
                  <a:glow rad="101600">
                    <a:srgbClr val="FF0000">
                      <a:alpha val="60000"/>
                    </a:srgbClr>
                  </a:glow>
                </a:effectLst>
              </a:rPr>
              <a:t>I ordered them to be executed</a:t>
            </a:r>
            <a:r>
              <a:rPr lang="en-US" sz="2800" dirty="0"/>
              <a:t>. For whatever the nature of their creed might be, I could at least feel no doubt that contumacy and inflexible </a:t>
            </a:r>
            <a:r>
              <a:rPr lang="en-US" sz="2800" i="1" dirty="0"/>
              <a:t>obstinacy deserved punishment</a:t>
            </a:r>
            <a:r>
              <a:rPr lang="en-US" sz="2800" dirty="0"/>
              <a:t>. There were others also, taken in by the same infatuation, but being citizens of Rome, I directed them to be taken </a:t>
            </a:r>
            <a:r>
              <a:rPr lang="en-US" sz="2800" dirty="0" smtClean="0"/>
              <a:t>away” (Pliny, </a:t>
            </a:r>
            <a:r>
              <a:rPr lang="en-US" sz="2800" i="1" dirty="0" smtClean="0"/>
              <a:t>Letters to Trajan</a:t>
            </a:r>
            <a:r>
              <a:rPr lang="en-US" sz="2800" dirty="0" smtClean="0"/>
              <a:t>, X, 96)</a:t>
            </a:r>
            <a:endParaRPr lang="en-US" sz="2800" dirty="0"/>
          </a:p>
        </p:txBody>
      </p:sp>
    </p:spTree>
    <p:extLst>
      <p:ext uri="{BB962C8B-B14F-4D97-AF65-F5344CB8AC3E}">
        <p14:creationId xmlns:p14="http://schemas.microsoft.com/office/powerpoint/2010/main" val="1570838955"/>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Pliny, The Younger (61-113 AD)</a:t>
            </a:r>
          </a:p>
        </p:txBody>
      </p:sp>
      <p:sp>
        <p:nvSpPr>
          <p:cNvPr id="3" name="Content Placeholder 2"/>
          <p:cNvSpPr>
            <a:spLocks noGrp="1"/>
          </p:cNvSpPr>
          <p:nvPr>
            <p:ph idx="1"/>
          </p:nvPr>
        </p:nvSpPr>
        <p:spPr>
          <a:xfrm>
            <a:off x="457200" y="1219200"/>
            <a:ext cx="8229600" cy="5638800"/>
          </a:xfrm>
        </p:spPr>
        <p:txBody>
          <a:bodyPr>
            <a:normAutofit lnSpcReduction="10000"/>
          </a:bodyPr>
          <a:lstStyle/>
          <a:p>
            <a:pPr marL="0" indent="0">
              <a:buNone/>
            </a:pPr>
            <a:r>
              <a:rPr lang="en-US" sz="2800" dirty="0"/>
              <a:t>“These accusations spread (as is usually the case) from the mere fact of the matter being investigated and several forms of the mischief came to light. A placard was put up without any signature, accusing a large number of persons by name. Those who denied they were, or had ever been Christians, who repeated after me an invocation to the gods, and offered adoration, with wine and frankincense, </a:t>
            </a:r>
            <a:r>
              <a:rPr lang="en-US" sz="2800" b="1" u="sng"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to your image</a:t>
            </a:r>
            <a:r>
              <a:rPr lang="en-US" sz="2800" dirty="0"/>
              <a:t>, which I had ordered to be brought for that purpose, together with those of the gods, and who finally </a:t>
            </a:r>
            <a:r>
              <a:rPr lang="en-US" sz="2800" dirty="0">
                <a:effectLst>
                  <a:glow rad="127000">
                    <a:srgbClr val="FF0000">
                      <a:alpha val="52000"/>
                    </a:srgbClr>
                  </a:glow>
                </a:effectLst>
              </a:rPr>
              <a:t>cursed Christ-</a:t>
            </a:r>
            <a:r>
              <a:rPr lang="en-US" sz="2800" dirty="0"/>
              <a:t>-none of which acts, it is said, </a:t>
            </a:r>
            <a:r>
              <a:rPr lang="en-US" sz="2800" dirty="0">
                <a:effectLst>
                  <a:glow rad="127000">
                    <a:srgbClr val="FF0000">
                      <a:alpha val="65000"/>
                    </a:srgbClr>
                  </a:glow>
                </a:effectLst>
              </a:rPr>
              <a:t>those who are really </a:t>
            </a:r>
            <a:r>
              <a:rPr lang="en-US" sz="2800" dirty="0"/>
              <a:t>Christians can be forced to do--these I thought it proper to </a:t>
            </a:r>
            <a:r>
              <a:rPr lang="en-US" sz="2800" dirty="0" smtClean="0"/>
              <a:t>discharge” (Pliny, </a:t>
            </a:r>
            <a:r>
              <a:rPr lang="en-US" sz="2800" i="1" dirty="0" smtClean="0"/>
              <a:t>Letters to Trajan</a:t>
            </a:r>
            <a:r>
              <a:rPr lang="en-US" sz="2800" dirty="0" smtClean="0"/>
              <a:t>, X, 96)</a:t>
            </a:r>
            <a:endParaRPr lang="en-US" sz="2800" dirty="0"/>
          </a:p>
        </p:txBody>
      </p:sp>
    </p:spTree>
    <p:extLst>
      <p:ext uri="{BB962C8B-B14F-4D97-AF65-F5344CB8AC3E}">
        <p14:creationId xmlns:p14="http://schemas.microsoft.com/office/powerpoint/2010/main" val="883296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Pliny, The Younger (61-113 AD)</a:t>
            </a:r>
          </a:p>
        </p:txBody>
      </p:sp>
      <p:sp>
        <p:nvSpPr>
          <p:cNvPr id="3" name="Content Placeholder 2"/>
          <p:cNvSpPr>
            <a:spLocks noGrp="1"/>
          </p:cNvSpPr>
          <p:nvPr>
            <p:ph idx="1"/>
          </p:nvPr>
        </p:nvSpPr>
        <p:spPr>
          <a:xfrm>
            <a:off x="457200" y="1493837"/>
            <a:ext cx="8229600" cy="4525963"/>
          </a:xfrm>
        </p:spPr>
        <p:txBody>
          <a:bodyPr>
            <a:normAutofit lnSpcReduction="10000"/>
          </a:bodyPr>
          <a:lstStyle/>
          <a:p>
            <a:r>
              <a:rPr lang="en-US" sz="2800" dirty="0"/>
              <a:t>“Others who were named by that informer at first confessed themselves Christians and then denied it; </a:t>
            </a:r>
            <a:r>
              <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true, they had been of that persuasion but they had quit it</a:t>
            </a:r>
            <a:r>
              <a:rPr lang="en-US" sz="2800" dirty="0"/>
              <a:t>, some three years ago, others many years, and a few as much as twenty-five years ago. They all worshipped your statue and the images of the gods and cursed Christ. </a:t>
            </a:r>
            <a:r>
              <a:rPr lang="en-US" sz="2800" dirty="0" smtClean="0"/>
              <a:t>They </a:t>
            </a:r>
            <a:r>
              <a:rPr lang="en-US" sz="2800" dirty="0"/>
              <a:t>affirmed, however, the whole of their guilt; or their error, was, that they were in the habit of meeting on a certain fixed day before it was light, when they sang in alternate verses a hymn </a:t>
            </a:r>
            <a:r>
              <a:rPr lang="en-US" sz="2800" b="1" dirty="0">
                <a:solidFill>
                  <a:srgbClr val="FFFF00"/>
                </a:solidFill>
              </a:rPr>
              <a:t>to Christ as to a </a:t>
            </a:r>
            <a:r>
              <a:rPr lang="en-US" sz="2800" b="1" dirty="0" smtClean="0">
                <a:solidFill>
                  <a:srgbClr val="FFFF00"/>
                </a:solidFill>
              </a:rPr>
              <a:t>god</a:t>
            </a:r>
            <a:r>
              <a:rPr lang="en-US" sz="2800" dirty="0" smtClean="0"/>
              <a:t>…” (Pliny, </a:t>
            </a:r>
            <a:r>
              <a:rPr lang="en-US" sz="2800" i="1" dirty="0" smtClean="0"/>
              <a:t>Letters to Trajan</a:t>
            </a:r>
            <a:r>
              <a:rPr lang="en-US" sz="2800" dirty="0" smtClean="0"/>
              <a:t>, X, 96)</a:t>
            </a:r>
            <a:endParaRPr lang="en-US" sz="2800" dirty="0"/>
          </a:p>
        </p:txBody>
      </p:sp>
      <p:sp>
        <p:nvSpPr>
          <p:cNvPr id="4" name="TextBox 3"/>
          <p:cNvSpPr txBox="1"/>
          <p:nvPr/>
        </p:nvSpPr>
        <p:spPr>
          <a:xfrm>
            <a:off x="533400" y="6248400"/>
            <a:ext cx="2193742" cy="400110"/>
          </a:xfrm>
          <a:prstGeom prst="rect">
            <a:avLst/>
          </a:prstGeom>
          <a:noFill/>
        </p:spPr>
        <p:txBody>
          <a:bodyPr wrap="none" rtlCol="0">
            <a:spAutoFit/>
          </a:bodyPr>
          <a:lstStyle/>
          <a:p>
            <a:pPr eaLnBrk="0" fontAlgn="base" hangingPunct="0">
              <a:spcBef>
                <a:spcPct val="0"/>
              </a:spcBef>
              <a:spcAft>
                <a:spcPct val="0"/>
              </a:spcAft>
            </a:pPr>
            <a:r>
              <a:rPr lang="en-US" sz="2000" b="1" dirty="0">
                <a:solidFill>
                  <a:srgbClr val="FFFFFF"/>
                </a:solidFill>
                <a:latin typeface="Arial" charset="0"/>
              </a:rPr>
              <a:t>Written ~ 112 AD</a:t>
            </a:r>
          </a:p>
        </p:txBody>
      </p:sp>
    </p:spTree>
    <p:extLst>
      <p:ext uri="{BB962C8B-B14F-4D97-AF65-F5344CB8AC3E}">
        <p14:creationId xmlns:p14="http://schemas.microsoft.com/office/powerpoint/2010/main" val="252360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bwMode="auto">
          <a:xfrm>
            <a:off x="0" y="1828800"/>
            <a:ext cx="9144000" cy="11430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5" name="Slide Number Placeholder 5"/>
          <p:cNvSpPr>
            <a:spLocks noGrp="1"/>
          </p:cNvSpPr>
          <p:nvPr>
            <p:ph type="sldNum" sz="quarter" idx="12"/>
          </p:nvPr>
        </p:nvSpPr>
        <p:spPr/>
        <p:txBody>
          <a:bodyPr/>
          <a:lstStyle/>
          <a:p>
            <a:fld id="{54D318A5-4D04-48C8-8E96-49D20255E4D8}" type="slidenum">
              <a:rPr lang="en-US" altLang="en-US">
                <a:solidFill>
                  <a:srgbClr val="FFFFFF"/>
                </a:solidFill>
              </a:rPr>
              <a:pPr/>
              <a:t>25</a:t>
            </a:fld>
            <a:endParaRPr lang="en-US" altLang="en-US">
              <a:solidFill>
                <a:srgbClr val="FFFFFF"/>
              </a:solidFill>
            </a:endParaRPr>
          </a:p>
        </p:txBody>
      </p:sp>
      <p:sp>
        <p:nvSpPr>
          <p:cNvPr id="68610" name="Rectangle 2"/>
          <p:cNvSpPr>
            <a:spLocks noGrp="1" noChangeArrowheads="1"/>
          </p:cNvSpPr>
          <p:nvPr>
            <p:ph type="title"/>
          </p:nvPr>
        </p:nvSpPr>
        <p:spPr>
          <a:xfrm>
            <a:off x="457200" y="277813"/>
            <a:ext cx="8229600" cy="1139825"/>
          </a:xfrm>
        </p:spPr>
        <p:txBody>
          <a:bodyPr/>
          <a:lstStyle/>
          <a:p>
            <a:r>
              <a:rPr lang="en-US" altLang="en-US" sz="3600" dirty="0"/>
              <a:t>Admonition (13:9, 10)</a:t>
            </a:r>
            <a:br>
              <a:rPr lang="en-US" altLang="en-US" sz="3600" dirty="0"/>
            </a:br>
            <a:r>
              <a:rPr lang="en-US" altLang="en-US" sz="3600" dirty="0"/>
              <a:t>(question 3)</a:t>
            </a:r>
          </a:p>
        </p:txBody>
      </p:sp>
      <p:sp>
        <p:nvSpPr>
          <p:cNvPr id="68611" name="Rectangle 3"/>
          <p:cNvSpPr>
            <a:spLocks noGrp="1" noChangeArrowheads="1"/>
          </p:cNvSpPr>
          <p:nvPr>
            <p:ph type="body" idx="1"/>
          </p:nvPr>
        </p:nvSpPr>
        <p:spPr>
          <a:xfrm>
            <a:off x="457200" y="1828800"/>
            <a:ext cx="8686800" cy="5334000"/>
          </a:xfrm>
        </p:spPr>
        <p:txBody>
          <a:bodyPr/>
          <a:lstStyle/>
          <a:p>
            <a:pPr marL="0" indent="0">
              <a:buNone/>
            </a:pPr>
            <a:r>
              <a:rPr lang="en-US" altLang="en-US" dirty="0" smtClean="0"/>
              <a:t>Q3, “What is the application to the beast and a general lesson we can gain from verse 10?”</a:t>
            </a:r>
          </a:p>
          <a:p>
            <a:pPr lvl="1"/>
            <a:r>
              <a:rPr lang="en-US" altLang="en-US" dirty="0" smtClean="0"/>
              <a:t>Galatians 6:7</a:t>
            </a:r>
          </a:p>
          <a:p>
            <a:r>
              <a:rPr lang="en-US" altLang="en-US" dirty="0" smtClean="0"/>
              <a:t>“</a:t>
            </a:r>
            <a:r>
              <a:rPr lang="en-US" altLang="en-US" dirty="0"/>
              <a:t>if anyone has an ear, let him hear”</a:t>
            </a:r>
          </a:p>
          <a:p>
            <a:pPr lvl="1"/>
            <a:r>
              <a:rPr lang="en-US" altLang="en-US" dirty="0"/>
              <a:t>reminiscent of Jesus’ exhortation (2:7, 11, 17, 29; 3:6, 13, 22</a:t>
            </a:r>
            <a:r>
              <a:rPr lang="en-US" altLang="en-US" dirty="0" smtClean="0"/>
              <a:t>)</a:t>
            </a:r>
            <a:endParaRPr lang="en-US" altLang="en-US" dirty="0"/>
          </a:p>
          <a:p>
            <a:r>
              <a:rPr lang="en-US" altLang="en-US" dirty="0" smtClean="0"/>
              <a:t>“Here is the patience and faith of the saints.”</a:t>
            </a:r>
          </a:p>
          <a:p>
            <a:pPr lvl="1"/>
            <a:r>
              <a:rPr lang="en-US" altLang="en-US" dirty="0" smtClean="0"/>
              <a:t>patience is required to follow the Lamb, not the beast</a:t>
            </a:r>
            <a:endParaRPr lang="en-US" altLang="en-US" dirty="0"/>
          </a:p>
        </p:txBody>
      </p:sp>
    </p:spTree>
    <p:extLst>
      <p:ext uri="{BB962C8B-B14F-4D97-AF65-F5344CB8AC3E}">
        <p14:creationId xmlns:p14="http://schemas.microsoft.com/office/powerpoint/2010/main" val="33488475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Effect transition="in" filter="fade">
                                      <p:cBhvr>
                                        <p:cTn id="7" dur="1000"/>
                                        <p:tgtEl>
                                          <p:spTgt spid="68611">
                                            <p:txEl>
                                              <p:pRg st="1" end="1"/>
                                            </p:txEl>
                                          </p:spTgt>
                                        </p:tgtEl>
                                      </p:cBhvr>
                                    </p:animEffect>
                                    <p:anim calcmode="lin" valueType="num">
                                      <p:cBhvr>
                                        <p:cTn id="8" dur="10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8611">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86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Effect transition="in" filter="fade">
                                      <p:cBhvr>
                                        <p:cTn id="15" dur="1000"/>
                                        <p:tgtEl>
                                          <p:spTgt spid="68611">
                                            <p:txEl>
                                              <p:pRg st="2" end="2"/>
                                            </p:txEl>
                                          </p:spTgt>
                                        </p:tgtEl>
                                      </p:cBhvr>
                                    </p:animEffect>
                                    <p:anim calcmode="lin" valueType="num">
                                      <p:cBhvr>
                                        <p:cTn id="16" dur="1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8611">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861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8611">
                                            <p:txEl>
                                              <p:pRg st="3" end="3"/>
                                            </p:txEl>
                                          </p:spTgt>
                                        </p:tgtEl>
                                        <p:attrNameLst>
                                          <p:attrName>style.visibility</p:attrName>
                                        </p:attrNameLst>
                                      </p:cBhvr>
                                      <p:to>
                                        <p:strVal val="visible"/>
                                      </p:to>
                                    </p:set>
                                    <p:animEffect transition="in" filter="fade">
                                      <p:cBhvr>
                                        <p:cTn id="23" dur="1000"/>
                                        <p:tgtEl>
                                          <p:spTgt spid="68611">
                                            <p:txEl>
                                              <p:pRg st="3" end="3"/>
                                            </p:txEl>
                                          </p:spTgt>
                                        </p:tgtEl>
                                      </p:cBhvr>
                                    </p:animEffect>
                                    <p:anim calcmode="lin" valueType="num">
                                      <p:cBhvr>
                                        <p:cTn id="24" dur="10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8611">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861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8611">
                                            <p:txEl>
                                              <p:pRg st="4" end="4"/>
                                            </p:txEl>
                                          </p:spTgt>
                                        </p:tgtEl>
                                        <p:attrNameLst>
                                          <p:attrName>style.visibility</p:attrName>
                                        </p:attrNameLst>
                                      </p:cBhvr>
                                      <p:to>
                                        <p:strVal val="visible"/>
                                      </p:to>
                                    </p:set>
                                    <p:animEffect transition="in" filter="fade">
                                      <p:cBhvr>
                                        <p:cTn id="31" dur="1000"/>
                                        <p:tgtEl>
                                          <p:spTgt spid="68611">
                                            <p:txEl>
                                              <p:pRg st="4" end="4"/>
                                            </p:txEl>
                                          </p:spTgt>
                                        </p:tgtEl>
                                      </p:cBhvr>
                                    </p:animEffect>
                                    <p:anim calcmode="lin" valueType="num">
                                      <p:cBhvr>
                                        <p:cTn id="32" dur="10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68611">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8611">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68611">
                                            <p:txEl>
                                              <p:pRg st="5" end="5"/>
                                            </p:txEl>
                                          </p:spTgt>
                                        </p:tgtEl>
                                        <p:attrNameLst>
                                          <p:attrName>style.visibility</p:attrName>
                                        </p:attrNameLst>
                                      </p:cBhvr>
                                      <p:to>
                                        <p:strVal val="visible"/>
                                      </p:to>
                                    </p:set>
                                    <p:animEffect transition="in" filter="fade">
                                      <p:cBhvr>
                                        <p:cTn id="37" dur="1000"/>
                                        <p:tgtEl>
                                          <p:spTgt spid="68611">
                                            <p:txEl>
                                              <p:pRg st="5" end="5"/>
                                            </p:txEl>
                                          </p:spTgt>
                                        </p:tgtEl>
                                      </p:cBhvr>
                                    </p:animEffect>
                                    <p:anim calcmode="lin" valueType="num">
                                      <p:cBhvr>
                                        <p:cTn id="38" dur="10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68611">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8611">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7749" y="2438400"/>
            <a:ext cx="9144000" cy="8382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5" name="Slide Number Placeholder 5"/>
          <p:cNvSpPr>
            <a:spLocks noGrp="1"/>
          </p:cNvSpPr>
          <p:nvPr>
            <p:ph type="sldNum" sz="quarter" idx="12"/>
          </p:nvPr>
        </p:nvSpPr>
        <p:spPr/>
        <p:txBody>
          <a:bodyPr/>
          <a:lstStyle/>
          <a:p>
            <a:fld id="{EA16CE94-387F-4BC4-A19B-E91EEAFA062A}" type="slidenum">
              <a:rPr lang="en-US" altLang="en-US">
                <a:solidFill>
                  <a:srgbClr val="FFFFFF"/>
                </a:solidFill>
              </a:rPr>
              <a:pPr/>
              <a:t>26</a:t>
            </a:fld>
            <a:endParaRPr lang="en-US" altLang="en-US">
              <a:solidFill>
                <a:srgbClr val="FFFFFF"/>
              </a:solidFill>
            </a:endParaRPr>
          </a:p>
        </p:txBody>
      </p:sp>
      <p:sp>
        <p:nvSpPr>
          <p:cNvPr id="69634" name="Rectangle 2"/>
          <p:cNvSpPr>
            <a:spLocks noGrp="1" noChangeArrowheads="1"/>
          </p:cNvSpPr>
          <p:nvPr>
            <p:ph type="title"/>
          </p:nvPr>
        </p:nvSpPr>
        <p:spPr>
          <a:xfrm>
            <a:off x="152400" y="277813"/>
            <a:ext cx="8458200" cy="1139825"/>
          </a:xfrm>
        </p:spPr>
        <p:txBody>
          <a:bodyPr/>
          <a:lstStyle/>
          <a:p>
            <a:r>
              <a:rPr lang="en-US" altLang="en-US" sz="4000" dirty="0"/>
              <a:t>The Beast From The Earth </a:t>
            </a:r>
            <a:br>
              <a:rPr lang="en-US" altLang="en-US" sz="4000" dirty="0"/>
            </a:br>
            <a:r>
              <a:rPr lang="en-US" altLang="en-US" sz="4000" dirty="0"/>
              <a:t>(13:11-18; question 4)</a:t>
            </a:r>
          </a:p>
        </p:txBody>
      </p:sp>
      <p:sp>
        <p:nvSpPr>
          <p:cNvPr id="69635" name="Rectangle 3"/>
          <p:cNvSpPr>
            <a:spLocks noGrp="1" noChangeArrowheads="1"/>
          </p:cNvSpPr>
          <p:nvPr>
            <p:ph type="body" idx="1"/>
          </p:nvPr>
        </p:nvSpPr>
        <p:spPr>
          <a:xfrm>
            <a:off x="457200" y="1946275"/>
            <a:ext cx="8229600" cy="4530725"/>
          </a:xfrm>
        </p:spPr>
        <p:txBody>
          <a:bodyPr/>
          <a:lstStyle/>
          <a:p>
            <a:pPr>
              <a:lnSpc>
                <a:spcPct val="90000"/>
              </a:lnSpc>
            </a:pPr>
            <a:r>
              <a:rPr lang="en-US" altLang="en-US" sz="2800" dirty="0"/>
              <a:t>beast of the sea represents Rome’s persecution</a:t>
            </a:r>
          </a:p>
          <a:p>
            <a:pPr marL="0" indent="0">
              <a:lnSpc>
                <a:spcPct val="90000"/>
              </a:lnSpc>
              <a:buNone/>
            </a:pPr>
            <a:r>
              <a:rPr lang="en-US" altLang="en-US" sz="2800" b="1" dirty="0" smtClean="0"/>
              <a:t>Q4, “What does the beast coming up out of the earth represent?”</a:t>
            </a:r>
            <a:endParaRPr lang="en-US" altLang="en-US" sz="2800" b="1" dirty="0"/>
          </a:p>
          <a:p>
            <a:pPr lvl="1">
              <a:lnSpc>
                <a:spcPct val="90000"/>
              </a:lnSpc>
            </a:pPr>
            <a:r>
              <a:rPr lang="en-US" altLang="en-US" sz="2400" dirty="0"/>
              <a:t>elsewhere referred as “false prophet” (16:13)</a:t>
            </a:r>
          </a:p>
          <a:p>
            <a:pPr>
              <a:lnSpc>
                <a:spcPct val="90000"/>
              </a:lnSpc>
            </a:pPr>
            <a:r>
              <a:rPr lang="en-US" altLang="en-US" sz="2800" dirty="0"/>
              <a:t>Harkrider notes, </a:t>
            </a:r>
            <a:r>
              <a:rPr lang="en-US" altLang="en-US" sz="2800" i="1" dirty="0"/>
              <a:t>“When an empire is united with divine qualities, there emerges state religion, state worship, and at its center, the state idol. The Roman Empire, with its god-Caesar, had become precisely this kind of political entity. </a:t>
            </a:r>
            <a:r>
              <a:rPr lang="en-US" altLang="en-US" sz="2800" i="1" u="sng" dirty="0"/>
              <a:t>The two beasts were so intertwined that the false religion of the land-beast was supported by the authority of the political power of the sea-beast</a:t>
            </a:r>
            <a:r>
              <a:rPr lang="en-US" altLang="en-US" sz="2800" i="1" dirty="0"/>
              <a:t>”</a:t>
            </a:r>
          </a:p>
        </p:txBody>
      </p:sp>
    </p:spTree>
    <p:extLst>
      <p:ext uri="{BB962C8B-B14F-4D97-AF65-F5344CB8AC3E}">
        <p14:creationId xmlns:p14="http://schemas.microsoft.com/office/powerpoint/2010/main" val="5806680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9635">
                                            <p:txEl>
                                              <p:pRg st="2" end="2"/>
                                            </p:txEl>
                                          </p:spTgt>
                                        </p:tgtEl>
                                        <p:attrNameLst>
                                          <p:attrName>style.visibility</p:attrName>
                                        </p:attrNameLst>
                                      </p:cBhvr>
                                      <p:to>
                                        <p:strVal val="visible"/>
                                      </p:to>
                                    </p:set>
                                    <p:animEffect transition="in" filter="fade">
                                      <p:cBhvr>
                                        <p:cTn id="7" dur="1000"/>
                                        <p:tgtEl>
                                          <p:spTgt spid="69635">
                                            <p:txEl>
                                              <p:pRg st="2" end="2"/>
                                            </p:txEl>
                                          </p:spTgt>
                                        </p:tgtEl>
                                      </p:cBhvr>
                                    </p:animEffect>
                                    <p:anim calcmode="lin" valueType="num">
                                      <p:cBhvr>
                                        <p:cTn id="8"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963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96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69635">
                                            <p:txEl>
                                              <p:pRg st="3" end="3"/>
                                            </p:txEl>
                                          </p:spTgt>
                                        </p:tgtEl>
                                        <p:attrNameLst>
                                          <p:attrName>style.visibility</p:attrName>
                                        </p:attrNameLst>
                                      </p:cBhvr>
                                      <p:to>
                                        <p:strVal val="visible"/>
                                      </p:to>
                                    </p:set>
                                    <p:anim calcmode="lin" valueType="num">
                                      <p:cBhvr>
                                        <p:cTn id="15" dur="500" fill="hold"/>
                                        <p:tgtEl>
                                          <p:spTgt spid="69635">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6963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7749" y="1600200"/>
            <a:ext cx="9144000" cy="898664"/>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5" name="Slide Number Placeholder 5"/>
          <p:cNvSpPr>
            <a:spLocks noGrp="1"/>
          </p:cNvSpPr>
          <p:nvPr>
            <p:ph type="sldNum" sz="quarter" idx="12"/>
          </p:nvPr>
        </p:nvSpPr>
        <p:spPr/>
        <p:txBody>
          <a:bodyPr/>
          <a:lstStyle/>
          <a:p>
            <a:fld id="{FC6A23A3-11A2-47E9-B397-72F3341552D0}" type="slidenum">
              <a:rPr lang="en-US" altLang="en-US">
                <a:solidFill>
                  <a:srgbClr val="FFFFFF"/>
                </a:solidFill>
              </a:rPr>
              <a:pPr/>
              <a:t>27</a:t>
            </a:fld>
            <a:endParaRPr lang="en-US" altLang="en-US">
              <a:solidFill>
                <a:srgbClr val="FFFFFF"/>
              </a:solidFill>
            </a:endParaRPr>
          </a:p>
        </p:txBody>
      </p:sp>
      <p:sp>
        <p:nvSpPr>
          <p:cNvPr id="75778" name="Rectangle 2"/>
          <p:cNvSpPr>
            <a:spLocks noGrp="1" noChangeArrowheads="1"/>
          </p:cNvSpPr>
          <p:nvPr>
            <p:ph type="title"/>
          </p:nvPr>
        </p:nvSpPr>
        <p:spPr>
          <a:xfrm>
            <a:off x="0" y="277813"/>
            <a:ext cx="9144000" cy="1139825"/>
          </a:xfrm>
        </p:spPr>
        <p:txBody>
          <a:bodyPr/>
          <a:lstStyle/>
          <a:p>
            <a:r>
              <a:rPr lang="en-US" altLang="en-US" sz="4000" dirty="0"/>
              <a:t>Identifying Symbols of the </a:t>
            </a:r>
            <a:br>
              <a:rPr lang="en-US" altLang="en-US" sz="4000" dirty="0"/>
            </a:br>
            <a:r>
              <a:rPr lang="en-US" altLang="en-US" sz="4000" dirty="0"/>
              <a:t>Land-beast (question 5)</a:t>
            </a:r>
          </a:p>
        </p:txBody>
      </p:sp>
      <p:sp>
        <p:nvSpPr>
          <p:cNvPr id="75779" name="Rectangle 3"/>
          <p:cNvSpPr>
            <a:spLocks noGrp="1" noChangeArrowheads="1"/>
          </p:cNvSpPr>
          <p:nvPr>
            <p:ph type="body" idx="1"/>
          </p:nvPr>
        </p:nvSpPr>
        <p:spPr>
          <a:xfrm>
            <a:off x="457200" y="1489075"/>
            <a:ext cx="8382000" cy="4530725"/>
          </a:xfrm>
        </p:spPr>
        <p:txBody>
          <a:bodyPr/>
          <a:lstStyle/>
          <a:p>
            <a:pPr marL="0" indent="0">
              <a:buNone/>
            </a:pPr>
            <a:r>
              <a:rPr lang="en-US" altLang="en-US" i="1" dirty="0" smtClean="0"/>
              <a:t>Q5, “What is the significance of the descriptive symbols of the land-beast?”</a:t>
            </a:r>
          </a:p>
          <a:p>
            <a:r>
              <a:rPr lang="en-US" altLang="en-US" i="1" dirty="0" smtClean="0"/>
              <a:t>two </a:t>
            </a:r>
            <a:r>
              <a:rPr lang="en-US" altLang="en-US" i="1" dirty="0"/>
              <a:t>horns like a lamb</a:t>
            </a:r>
            <a:r>
              <a:rPr lang="en-US" altLang="en-US" dirty="0"/>
              <a:t> – a</a:t>
            </a:r>
            <a:r>
              <a:rPr lang="en-US" altLang="en-US" dirty="0" smtClean="0"/>
              <a:t> </a:t>
            </a:r>
            <a:r>
              <a:rPr lang="en-US" altLang="en-US" dirty="0"/>
              <a:t>religious appearance &amp; authority</a:t>
            </a:r>
          </a:p>
          <a:p>
            <a:r>
              <a:rPr lang="en-US" altLang="en-US" i="1" dirty="0"/>
              <a:t>spoke like a dragon</a:t>
            </a:r>
            <a:r>
              <a:rPr lang="en-US" altLang="en-US" dirty="0"/>
              <a:t> – an agent of Satan</a:t>
            </a:r>
          </a:p>
          <a:p>
            <a:r>
              <a:rPr lang="en-US" altLang="en-US" i="1" dirty="0"/>
              <a:t>exercises all the authority of the first beast</a:t>
            </a:r>
            <a:r>
              <a:rPr lang="en-US" altLang="en-US" dirty="0"/>
              <a:t> – backed by political power</a:t>
            </a:r>
          </a:p>
          <a:p>
            <a:r>
              <a:rPr lang="en-US" altLang="en-US" i="1" dirty="0"/>
              <a:t>causes the earth and those who dwell in it to worship the first beast</a:t>
            </a:r>
            <a:r>
              <a:rPr lang="en-US" altLang="en-US" dirty="0"/>
              <a:t> – </a:t>
            </a:r>
            <a:r>
              <a:rPr lang="en-US" altLang="en-US" dirty="0" smtClean="0"/>
              <a:t>promotes </a:t>
            </a:r>
            <a:r>
              <a:rPr lang="en-US" altLang="en-US" dirty="0"/>
              <a:t>pagan Caesar worship</a:t>
            </a:r>
          </a:p>
        </p:txBody>
      </p:sp>
    </p:spTree>
    <p:extLst>
      <p:ext uri="{BB962C8B-B14F-4D97-AF65-F5344CB8AC3E}">
        <p14:creationId xmlns:p14="http://schemas.microsoft.com/office/powerpoint/2010/main" val="1352242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1000"/>
                                        <p:tgtEl>
                                          <p:spTgt spid="75779">
                                            <p:txEl>
                                              <p:pRg st="1" end="1"/>
                                            </p:txEl>
                                          </p:spTgt>
                                        </p:tgtEl>
                                      </p:cBhvr>
                                    </p:animEffect>
                                    <p:anim calcmode="lin" valueType="num">
                                      <p:cBhvr>
                                        <p:cTn id="8"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75779">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57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animEffect transition="in" filter="fade">
                                      <p:cBhvr>
                                        <p:cTn id="15" dur="1000"/>
                                        <p:tgtEl>
                                          <p:spTgt spid="75779">
                                            <p:txEl>
                                              <p:pRg st="2" end="2"/>
                                            </p:txEl>
                                          </p:spTgt>
                                        </p:tgtEl>
                                      </p:cBhvr>
                                    </p:animEffect>
                                    <p:anim calcmode="lin" valueType="num">
                                      <p:cBhvr>
                                        <p:cTn id="16"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5779">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57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5779">
                                            <p:txEl>
                                              <p:pRg st="3" end="3"/>
                                            </p:txEl>
                                          </p:spTgt>
                                        </p:tgtEl>
                                        <p:attrNameLst>
                                          <p:attrName>style.visibility</p:attrName>
                                        </p:attrNameLst>
                                      </p:cBhvr>
                                      <p:to>
                                        <p:strVal val="visible"/>
                                      </p:to>
                                    </p:set>
                                    <p:animEffect transition="in" filter="fade">
                                      <p:cBhvr>
                                        <p:cTn id="23" dur="1000"/>
                                        <p:tgtEl>
                                          <p:spTgt spid="75779">
                                            <p:txEl>
                                              <p:pRg st="3" end="3"/>
                                            </p:txEl>
                                          </p:spTgt>
                                        </p:tgtEl>
                                      </p:cBhvr>
                                    </p:animEffect>
                                    <p:anim calcmode="lin" valueType="num">
                                      <p:cBhvr>
                                        <p:cTn id="24"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7577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57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5779">
                                            <p:txEl>
                                              <p:pRg st="4" end="4"/>
                                            </p:txEl>
                                          </p:spTgt>
                                        </p:tgtEl>
                                        <p:attrNameLst>
                                          <p:attrName>style.visibility</p:attrName>
                                        </p:attrNameLst>
                                      </p:cBhvr>
                                      <p:to>
                                        <p:strVal val="visible"/>
                                      </p:to>
                                    </p:set>
                                    <p:animEffect transition="in" filter="fade">
                                      <p:cBhvr>
                                        <p:cTn id="31" dur="1000"/>
                                        <p:tgtEl>
                                          <p:spTgt spid="75779">
                                            <p:txEl>
                                              <p:pRg st="4" end="4"/>
                                            </p:txEl>
                                          </p:spTgt>
                                        </p:tgtEl>
                                      </p:cBhvr>
                                    </p:animEffect>
                                    <p:anim calcmode="lin" valueType="num">
                                      <p:cBhvr>
                                        <p:cTn id="32" dur="10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7577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577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28600"/>
            <a:ext cx="8229600" cy="1139825"/>
          </a:xfrm>
        </p:spPr>
        <p:txBody>
          <a:bodyPr/>
          <a:lstStyle/>
          <a:p>
            <a:r>
              <a:rPr lang="en-US" altLang="en-US"/>
              <a:t>Similar Situation Today</a:t>
            </a:r>
          </a:p>
        </p:txBody>
      </p:sp>
      <p:sp>
        <p:nvSpPr>
          <p:cNvPr id="70660" name="Text Box 4"/>
          <p:cNvSpPr txBox="1">
            <a:spLocks noChangeArrowheads="1"/>
          </p:cNvSpPr>
          <p:nvPr/>
        </p:nvSpPr>
        <p:spPr bwMode="auto">
          <a:xfrm>
            <a:off x="304800" y="685800"/>
            <a:ext cx="8610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i="1">
                <a:solidFill>
                  <a:srgbClr val="FFFFFF"/>
                </a:solidFill>
              </a:rPr>
              <a:t>“The Lutheran Church in Denmark is not sure what to do with a pastor who has gone public with his atheism.  In a newspaper interview, Thorkild Grosboell openly said he believes ‘there is no heavenly God, there is no eternal life, there is no resurrection.’ The pastor’s local bishop, Rev. Lise-Lotte Rebel, felt compelled to suspend him, pending clarification of his views.  In response, hundreds of his parishioners rallied to Grosboell’s side, demanding his return.  </a:t>
            </a:r>
          </a:p>
          <a:p>
            <a:pPr eaLnBrk="0" fontAlgn="base" hangingPunct="0">
              <a:spcBef>
                <a:spcPct val="0"/>
              </a:spcBef>
              <a:spcAft>
                <a:spcPct val="0"/>
              </a:spcAft>
            </a:pPr>
            <a:r>
              <a:rPr lang="en-US" altLang="en-US" sz="2400" b="1" i="1">
                <a:solidFill>
                  <a:srgbClr val="FFFFFF"/>
                </a:solidFill>
              </a:rPr>
              <a:t>‘The church must be tolerant!’</a:t>
            </a:r>
          </a:p>
          <a:p>
            <a:pPr eaLnBrk="0" fontAlgn="base" hangingPunct="0">
              <a:spcBef>
                <a:spcPct val="0"/>
              </a:spcBef>
              <a:spcAft>
                <a:spcPct val="0"/>
              </a:spcAft>
            </a:pPr>
            <a:r>
              <a:rPr lang="en-US" altLang="en-US" sz="2000" b="1" i="1">
                <a:solidFill>
                  <a:srgbClr val="FFFFFF"/>
                </a:solidFill>
              </a:rPr>
              <a:t>‘If there is no place for our pastor in this church, then there is no place for many of us either,’ says the head of the parish council, Lars Heilesen. ‘The Church must be able to tolerate points of view that are not necessarily its own.  There must be some room allowed to express one’s doubts openly without being sanctioned.’ . . . Because it is a state church, however, the Lutheran Church cannot defrock Grosboell.”</a:t>
            </a:r>
            <a:endParaRPr lang="en-US" altLang="en-US" sz="2000" b="1">
              <a:solidFill>
                <a:srgbClr val="FFFFFF"/>
              </a:solidFill>
            </a:endParaRPr>
          </a:p>
        </p:txBody>
      </p:sp>
      <p:sp>
        <p:nvSpPr>
          <p:cNvPr id="70661" name="Text Box 5">
            <a:hlinkClick r:id="rId2"/>
          </p:cNvPr>
          <p:cNvSpPr txBox="1">
            <a:spLocks noChangeArrowheads="1"/>
          </p:cNvSpPr>
          <p:nvPr/>
        </p:nvSpPr>
        <p:spPr bwMode="auto">
          <a:xfrm>
            <a:off x="3581400" y="5791200"/>
            <a:ext cx="556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rPr>
              <a:t>“</a:t>
            </a:r>
            <a:r>
              <a:rPr lang="en-US" altLang="en-US" sz="2000" b="1" i="1">
                <a:solidFill>
                  <a:srgbClr val="FFFFFF"/>
                </a:solidFill>
              </a:rPr>
              <a:t>Pastor Openly Rejects the Creator”</a:t>
            </a:r>
            <a:endParaRPr lang="en-US" altLang="en-US" sz="2000" b="1">
              <a:solidFill>
                <a:srgbClr val="FFFFFF"/>
              </a:solidFill>
            </a:endParaRPr>
          </a:p>
        </p:txBody>
      </p:sp>
    </p:spTree>
    <p:extLst>
      <p:ext uri="{BB962C8B-B14F-4D97-AF65-F5344CB8AC3E}">
        <p14:creationId xmlns:p14="http://schemas.microsoft.com/office/powerpoint/2010/main" val="27538676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a:xfrm>
            <a:off x="5791200" y="-76200"/>
            <a:ext cx="3505200" cy="530225"/>
          </a:xfrm>
        </p:spPr>
        <p:txBody>
          <a:bodyPr/>
          <a:lstStyle/>
          <a:p>
            <a:pPr algn="r"/>
            <a:r>
              <a:rPr lang="en-US" altLang="en-US" sz="3200"/>
              <a:t>Continued. . .</a:t>
            </a:r>
          </a:p>
        </p:txBody>
      </p:sp>
      <p:sp>
        <p:nvSpPr>
          <p:cNvPr id="72711" name="Text Box 7"/>
          <p:cNvSpPr txBox="1">
            <a:spLocks noChangeArrowheads="1"/>
          </p:cNvSpPr>
          <p:nvPr/>
        </p:nvSpPr>
        <p:spPr bwMode="auto">
          <a:xfrm>
            <a:off x="0" y="92075"/>
            <a:ext cx="9144000" cy="600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400" b="1" i="1">
                <a:solidFill>
                  <a:srgbClr val="FFFFFF"/>
                </a:solidFill>
              </a:rPr>
              <a:t>‘Censorship!’</a:t>
            </a:r>
          </a:p>
          <a:p>
            <a:pPr eaLnBrk="0" fontAlgn="base" hangingPunct="0">
              <a:spcBef>
                <a:spcPct val="0"/>
              </a:spcBef>
              <a:spcAft>
                <a:spcPct val="0"/>
              </a:spcAft>
            </a:pPr>
            <a:r>
              <a:rPr lang="en-US" altLang="en-US" sz="2000" b="1" i="1">
                <a:solidFill>
                  <a:srgbClr val="FFFFFF"/>
                </a:solidFill>
              </a:rPr>
              <a:t>A government committee seeking to clean up the state church from charges of corruption has actually come to Grosboell’s defense, claiming he is a victim of censorship.  It has filed a formal complaint claiming a violation of the Danish constitution and the European Convention on Human Rights. . . .Denmark's Theological College of Education, considers Grosboell’s claims ‘refreshing.’</a:t>
            </a:r>
          </a:p>
          <a:p>
            <a:pPr eaLnBrk="0" fontAlgn="base" hangingPunct="0">
              <a:spcBef>
                <a:spcPct val="0"/>
              </a:spcBef>
              <a:spcAft>
                <a:spcPct val="0"/>
              </a:spcAft>
            </a:pPr>
            <a:endParaRPr lang="en-US" altLang="en-US" sz="2000" b="1" i="1">
              <a:solidFill>
                <a:srgbClr val="FFFFFF"/>
              </a:solidFill>
            </a:endParaRPr>
          </a:p>
          <a:p>
            <a:pPr eaLnBrk="0" fontAlgn="base" hangingPunct="0">
              <a:spcBef>
                <a:spcPct val="0"/>
              </a:spcBef>
              <a:spcAft>
                <a:spcPct val="0"/>
              </a:spcAft>
            </a:pPr>
            <a:r>
              <a:rPr lang="en-US" altLang="en-US" sz="2400" b="1" i="1">
                <a:solidFill>
                  <a:srgbClr val="FFFFFF"/>
                </a:solidFill>
              </a:rPr>
              <a:t>‘I was just misquoted!’</a:t>
            </a:r>
          </a:p>
          <a:p>
            <a:pPr eaLnBrk="0" fontAlgn="base" hangingPunct="0">
              <a:spcBef>
                <a:spcPct val="0"/>
              </a:spcBef>
              <a:spcAft>
                <a:spcPct val="0"/>
              </a:spcAft>
            </a:pPr>
            <a:r>
              <a:rPr lang="en-US" altLang="en-US" sz="2000" b="1" i="1">
                <a:solidFill>
                  <a:srgbClr val="FFFFFF"/>
                </a:solidFill>
              </a:rPr>
              <a:t>After his suspension, Grosboell told the press that his words have been misunderstood: ‘I feel that I was misquoted. My statements were presented in a way that was oversimplified and categorical.’  He says he believes ‘in something divine, but not in a God who created man and the ant.’  The media seems shocked by this strange turn of events.</a:t>
            </a:r>
          </a:p>
          <a:p>
            <a:pPr eaLnBrk="0" fontAlgn="base" hangingPunct="0">
              <a:spcBef>
                <a:spcPct val="0"/>
              </a:spcBef>
              <a:spcAft>
                <a:spcPct val="0"/>
              </a:spcAft>
            </a:pPr>
            <a:r>
              <a:rPr lang="en-US" altLang="en-US" sz="2000" b="1" i="1">
                <a:solidFill>
                  <a:srgbClr val="FFFFFF"/>
                </a:solidFill>
              </a:rPr>
              <a:t>Yet Denmark’s church has been a harbinger of the depths to which Christians can sink once Pandora’s box has been opened—once Christians reject the authority of every word in the Bible, beginning with its historical account of a six-day Creation and a worldwide Flood in Genesis. </a:t>
            </a:r>
            <a:r>
              <a:rPr lang="en-US" altLang="en-US" sz="2000" b="1">
                <a:solidFill>
                  <a:srgbClr val="FFFFFF"/>
                </a:solidFill>
              </a:rPr>
              <a:t> </a:t>
            </a:r>
          </a:p>
        </p:txBody>
      </p:sp>
      <p:sp>
        <p:nvSpPr>
          <p:cNvPr id="72712" name="Text Box 8">
            <a:hlinkClick r:id="rId2"/>
          </p:cNvPr>
          <p:cNvSpPr txBox="1">
            <a:spLocks noChangeArrowheads="1"/>
          </p:cNvSpPr>
          <p:nvPr/>
        </p:nvSpPr>
        <p:spPr bwMode="auto">
          <a:xfrm>
            <a:off x="3581400" y="5851525"/>
            <a:ext cx="556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rPr>
              <a:t>“</a:t>
            </a:r>
            <a:r>
              <a:rPr lang="en-US" altLang="en-US" sz="2000" b="1" i="1">
                <a:solidFill>
                  <a:srgbClr val="FFFFFF"/>
                </a:solidFill>
              </a:rPr>
              <a:t>Pastor Openly Rejects the Creator”</a:t>
            </a:r>
            <a:endParaRPr lang="en-US" altLang="en-US" sz="2000" b="1">
              <a:solidFill>
                <a:srgbClr val="FFFFFF"/>
              </a:solidFill>
            </a:endParaRPr>
          </a:p>
        </p:txBody>
      </p:sp>
    </p:spTree>
    <p:extLst>
      <p:ext uri="{BB962C8B-B14F-4D97-AF65-F5344CB8AC3E}">
        <p14:creationId xmlns:p14="http://schemas.microsoft.com/office/powerpoint/2010/main" val="3705610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bwMode="auto">
          <a:xfrm>
            <a:off x="0" y="1524000"/>
            <a:ext cx="9144000" cy="889766"/>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4" name="Slide Number Placeholder 5"/>
          <p:cNvSpPr>
            <a:spLocks noGrp="1"/>
          </p:cNvSpPr>
          <p:nvPr>
            <p:ph type="sldNum" sz="quarter" idx="12"/>
          </p:nvPr>
        </p:nvSpPr>
        <p:spPr/>
        <p:txBody>
          <a:bodyPr/>
          <a:lstStyle/>
          <a:p>
            <a:fld id="{2EB771ED-4CFB-4891-8CE5-F978541229F7}" type="slidenum">
              <a:rPr lang="en-US" altLang="en-US">
                <a:solidFill>
                  <a:srgbClr val="FFFFFF"/>
                </a:solidFill>
              </a:rPr>
              <a:pPr/>
              <a:t>3</a:t>
            </a:fld>
            <a:endParaRPr lang="en-US" altLang="en-US">
              <a:solidFill>
                <a:srgbClr val="FFFFFF"/>
              </a:solidFill>
            </a:endParaRPr>
          </a:p>
        </p:txBody>
      </p:sp>
      <p:sp>
        <p:nvSpPr>
          <p:cNvPr id="56322" name="Rectangle 2"/>
          <p:cNvSpPr>
            <a:spLocks noGrp="1" noChangeArrowheads="1"/>
          </p:cNvSpPr>
          <p:nvPr>
            <p:ph type="title"/>
          </p:nvPr>
        </p:nvSpPr>
        <p:spPr/>
        <p:txBody>
          <a:bodyPr/>
          <a:lstStyle/>
          <a:p>
            <a:r>
              <a:rPr lang="en-US" altLang="en-US"/>
              <a:t>Sea Beast (13:1-10)</a:t>
            </a:r>
          </a:p>
        </p:txBody>
      </p:sp>
      <p:sp>
        <p:nvSpPr>
          <p:cNvPr id="56323" name="Rectangle 3"/>
          <p:cNvSpPr>
            <a:spLocks noGrp="1" noChangeArrowheads="1"/>
          </p:cNvSpPr>
          <p:nvPr>
            <p:ph type="body" idx="1"/>
          </p:nvPr>
        </p:nvSpPr>
        <p:spPr>
          <a:xfrm>
            <a:off x="457200" y="1600200"/>
            <a:ext cx="8229600" cy="5257800"/>
          </a:xfrm>
        </p:spPr>
        <p:txBody>
          <a:bodyPr>
            <a:normAutofit lnSpcReduction="10000"/>
          </a:bodyPr>
          <a:lstStyle/>
          <a:p>
            <a:pPr marL="0" indent="0">
              <a:lnSpc>
                <a:spcPct val="90000"/>
              </a:lnSpc>
              <a:buNone/>
            </a:pPr>
            <a:r>
              <a:rPr lang="en-US" altLang="en-US" b="1" dirty="0" smtClean="0"/>
              <a:t>Q1, “What does the beast rising up out of the sea represent?”</a:t>
            </a:r>
          </a:p>
          <a:p>
            <a:pPr>
              <a:lnSpc>
                <a:spcPct val="90000"/>
              </a:lnSpc>
            </a:pPr>
            <a:r>
              <a:rPr lang="en-US" altLang="en-US" dirty="0" smtClean="0"/>
              <a:t>On </a:t>
            </a:r>
            <a:r>
              <a:rPr lang="en-US" altLang="en-US" dirty="0"/>
              <a:t>the seashore (13:1)</a:t>
            </a:r>
          </a:p>
          <a:p>
            <a:pPr lvl="1">
              <a:lnSpc>
                <a:spcPct val="90000"/>
              </a:lnSpc>
            </a:pPr>
            <a:r>
              <a:rPr lang="en-US" altLang="en-US" dirty="0"/>
              <a:t>who?</a:t>
            </a:r>
          </a:p>
          <a:p>
            <a:pPr lvl="2">
              <a:lnSpc>
                <a:spcPct val="90000"/>
              </a:lnSpc>
            </a:pPr>
            <a:r>
              <a:rPr lang="en-US" altLang="en-US" dirty="0"/>
              <a:t>“he” (</a:t>
            </a:r>
            <a:r>
              <a:rPr lang="en-US" altLang="en-US" dirty="0" err="1"/>
              <a:t>ASV</a:t>
            </a:r>
            <a:r>
              <a:rPr lang="en-US" altLang="en-US" dirty="0"/>
              <a:t>)</a:t>
            </a:r>
          </a:p>
          <a:p>
            <a:pPr lvl="2">
              <a:lnSpc>
                <a:spcPct val="90000"/>
              </a:lnSpc>
            </a:pPr>
            <a:r>
              <a:rPr lang="en-US" altLang="en-US" dirty="0"/>
              <a:t>“I” (</a:t>
            </a:r>
            <a:r>
              <a:rPr lang="en-US" altLang="en-US" dirty="0" err="1"/>
              <a:t>NKJV</a:t>
            </a:r>
            <a:r>
              <a:rPr lang="en-US" altLang="en-US" dirty="0"/>
              <a:t>)</a:t>
            </a:r>
          </a:p>
          <a:p>
            <a:pPr>
              <a:lnSpc>
                <a:spcPct val="90000"/>
              </a:lnSpc>
            </a:pPr>
            <a:r>
              <a:rPr lang="en-US" altLang="en-US" dirty="0"/>
              <a:t>beast’s description similar to that of Satan (cf. 12:3)</a:t>
            </a:r>
          </a:p>
          <a:p>
            <a:pPr lvl="1">
              <a:lnSpc>
                <a:spcPct val="90000"/>
              </a:lnSpc>
            </a:pPr>
            <a:r>
              <a:rPr lang="en-US" altLang="en-US" b="1" dirty="0" smtClean="0"/>
              <a:t>DIFFERENCE</a:t>
            </a:r>
            <a:r>
              <a:rPr lang="en-US" altLang="en-US" dirty="0" smtClean="0"/>
              <a:t>:  </a:t>
            </a:r>
            <a:r>
              <a:rPr lang="en-US" altLang="en-US" b="1" dirty="0" smtClean="0"/>
              <a:t>SATAN</a:t>
            </a:r>
            <a:r>
              <a:rPr lang="en-US" altLang="en-US" dirty="0" smtClean="0"/>
              <a:t>: </a:t>
            </a:r>
            <a:r>
              <a:rPr lang="en-US" altLang="en-US" dirty="0"/>
              <a:t>seven crowns on </a:t>
            </a:r>
            <a:r>
              <a:rPr lang="en-US" altLang="en-US" dirty="0" smtClean="0"/>
              <a:t>heads; </a:t>
            </a:r>
            <a:r>
              <a:rPr lang="en-US" altLang="en-US" b="1" dirty="0" smtClean="0"/>
              <a:t>BEAST</a:t>
            </a:r>
            <a:r>
              <a:rPr lang="en-US" altLang="en-US" dirty="0" smtClean="0"/>
              <a:t>: ten crowns </a:t>
            </a:r>
            <a:r>
              <a:rPr lang="en-US" altLang="en-US" dirty="0"/>
              <a:t>on </a:t>
            </a:r>
            <a:r>
              <a:rPr lang="en-US" altLang="en-US" dirty="0" smtClean="0"/>
              <a:t>horns (derived authority)</a:t>
            </a:r>
            <a:endParaRPr lang="en-US" altLang="en-US" dirty="0"/>
          </a:p>
          <a:p>
            <a:pPr lvl="1">
              <a:lnSpc>
                <a:spcPct val="90000"/>
              </a:lnSpc>
            </a:pPr>
            <a:r>
              <a:rPr lang="en-US" altLang="en-US" b="1" dirty="0" smtClean="0"/>
              <a:t>REASON FOR SIMILARITIES: </a:t>
            </a:r>
            <a:r>
              <a:rPr lang="en-US" altLang="en-US" dirty="0" smtClean="0"/>
              <a:t>beast </a:t>
            </a:r>
            <a:r>
              <a:rPr lang="en-US" altLang="en-US" dirty="0"/>
              <a:t>is Satan’s agent for </a:t>
            </a:r>
            <a:r>
              <a:rPr lang="en-US" altLang="en-US" dirty="0" smtClean="0"/>
              <a:t>evil—made in his image!</a:t>
            </a:r>
            <a:endParaRPr lang="en-US" altLang="en-US" dirty="0"/>
          </a:p>
          <a:p>
            <a:pPr lvl="1">
              <a:lnSpc>
                <a:spcPct val="90000"/>
              </a:lnSpc>
            </a:pPr>
            <a:endParaRPr lang="en-US" altLang="en-US" dirty="0"/>
          </a:p>
        </p:txBody>
      </p:sp>
    </p:spTree>
    <p:extLst>
      <p:ext uri="{BB962C8B-B14F-4D97-AF65-F5344CB8AC3E}">
        <p14:creationId xmlns:p14="http://schemas.microsoft.com/office/powerpoint/2010/main" val="37662320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fade">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fade">
                                      <p:cBhvr>
                                        <p:cTn id="12" dur="500"/>
                                        <p:tgtEl>
                                          <p:spTgt spid="5632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animEffect transition="in" filter="fade">
                                      <p:cBhvr>
                                        <p:cTn id="15" dur="500"/>
                                        <p:tgtEl>
                                          <p:spTgt spid="5632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6323">
                                            <p:txEl>
                                              <p:pRg st="4" end="4"/>
                                            </p:txEl>
                                          </p:spTgt>
                                        </p:tgtEl>
                                        <p:attrNameLst>
                                          <p:attrName>style.visibility</p:attrName>
                                        </p:attrNameLst>
                                      </p:cBhvr>
                                      <p:to>
                                        <p:strVal val="visible"/>
                                      </p:to>
                                    </p:set>
                                    <p:animEffect transition="in" filter="fade">
                                      <p:cBhvr>
                                        <p:cTn id="18" dur="500"/>
                                        <p:tgtEl>
                                          <p:spTgt spid="5632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323">
                                            <p:txEl>
                                              <p:pRg st="5" end="5"/>
                                            </p:txEl>
                                          </p:spTgt>
                                        </p:tgtEl>
                                        <p:attrNameLst>
                                          <p:attrName>style.visibility</p:attrName>
                                        </p:attrNameLst>
                                      </p:cBhvr>
                                      <p:to>
                                        <p:strVal val="visible"/>
                                      </p:to>
                                    </p:set>
                                    <p:animEffect transition="in" filter="fade">
                                      <p:cBhvr>
                                        <p:cTn id="23" dur="500"/>
                                        <p:tgtEl>
                                          <p:spTgt spid="5632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6323">
                                            <p:txEl>
                                              <p:pRg st="6" end="6"/>
                                            </p:txEl>
                                          </p:spTgt>
                                        </p:tgtEl>
                                        <p:attrNameLst>
                                          <p:attrName>style.visibility</p:attrName>
                                        </p:attrNameLst>
                                      </p:cBhvr>
                                      <p:to>
                                        <p:strVal val="visible"/>
                                      </p:to>
                                    </p:set>
                                    <p:animEffect transition="in" filter="fade">
                                      <p:cBhvr>
                                        <p:cTn id="28" dur="500"/>
                                        <p:tgtEl>
                                          <p:spTgt spid="5632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6323">
                                            <p:txEl>
                                              <p:pRg st="7" end="7"/>
                                            </p:txEl>
                                          </p:spTgt>
                                        </p:tgtEl>
                                        <p:attrNameLst>
                                          <p:attrName>style.visibility</p:attrName>
                                        </p:attrNameLst>
                                      </p:cBhvr>
                                      <p:to>
                                        <p:strVal val="visible"/>
                                      </p:to>
                                    </p:set>
                                    <p:animEffect transition="in" filter="fade">
                                      <p:cBhvr>
                                        <p:cTn id="33" dur="500"/>
                                        <p:tgtEl>
                                          <p:spTgt spid="563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8C3D91"/>
            </a:gs>
            <a:gs pos="6000">
              <a:srgbClr val="7005D4"/>
            </a:gs>
            <a:gs pos="15000">
              <a:srgbClr val="181CC7"/>
            </a:gs>
            <a:gs pos="30001">
              <a:srgbClr val="0A128C"/>
            </a:gs>
            <a:gs pos="50000">
              <a:srgbClr val="000000"/>
            </a:gs>
            <a:gs pos="70000">
              <a:srgbClr val="0A128C"/>
            </a:gs>
            <a:gs pos="85000">
              <a:srgbClr val="181CC7"/>
            </a:gs>
            <a:gs pos="94000">
              <a:srgbClr val="7005D4"/>
            </a:gs>
            <a:gs pos="100000">
              <a:srgbClr val="8C3D91"/>
            </a:gs>
          </a:gsLst>
          <a:lin ang="5400000" scaled="1"/>
        </a:gra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092AABF3-4048-4CF2-B53D-7C964E061718}" type="slidenum">
              <a:rPr lang="en-US" altLang="en-US">
                <a:solidFill>
                  <a:srgbClr val="FFFFFF"/>
                </a:solidFill>
              </a:rPr>
              <a:pPr/>
              <a:t>30</a:t>
            </a:fld>
            <a:endParaRPr lang="en-US" altLang="en-US">
              <a:solidFill>
                <a:srgbClr val="FFFFFF"/>
              </a:solidFill>
            </a:endParaRPr>
          </a:p>
        </p:txBody>
      </p:sp>
      <p:pic>
        <p:nvPicPr>
          <p:cNvPr id="84996" name="Picture 4" descr="Atheist-churc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9375"/>
            <a:ext cx="9144000" cy="415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93106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B0FF2E-06FF-4AA7-AAD3-333D1F32217C}" type="slidenum">
              <a:rPr lang="en-US" altLang="en-US">
                <a:solidFill>
                  <a:srgbClr val="FFFFFF"/>
                </a:solidFill>
              </a:rPr>
              <a:pPr/>
              <a:t>31</a:t>
            </a:fld>
            <a:endParaRPr lang="en-US" altLang="en-US">
              <a:solidFill>
                <a:srgbClr val="FFFFFF"/>
              </a:solidFill>
            </a:endParaRPr>
          </a:p>
        </p:txBody>
      </p:sp>
      <p:sp>
        <p:nvSpPr>
          <p:cNvPr id="74754" name="Rectangle 2"/>
          <p:cNvSpPr>
            <a:spLocks noGrp="1" noChangeArrowheads="1"/>
          </p:cNvSpPr>
          <p:nvPr>
            <p:ph type="title"/>
          </p:nvPr>
        </p:nvSpPr>
        <p:spPr/>
        <p:txBody>
          <a:bodyPr/>
          <a:lstStyle/>
          <a:p>
            <a:r>
              <a:rPr lang="en-US" altLang="en-US" sz="4000"/>
              <a:t>Whose Victory Is It When Atheists Are In Pulpits?</a:t>
            </a:r>
          </a:p>
        </p:txBody>
      </p:sp>
      <p:sp>
        <p:nvSpPr>
          <p:cNvPr id="74755" name="Rectangle 3"/>
          <p:cNvSpPr>
            <a:spLocks noGrp="1" noChangeArrowheads="1"/>
          </p:cNvSpPr>
          <p:nvPr>
            <p:ph type="body" idx="1"/>
          </p:nvPr>
        </p:nvSpPr>
        <p:spPr/>
        <p:txBody>
          <a:bodyPr/>
          <a:lstStyle/>
          <a:p>
            <a:pPr>
              <a:lnSpc>
                <a:spcPct val="90000"/>
              </a:lnSpc>
            </a:pPr>
            <a:r>
              <a:rPr lang="en-US" altLang="en-US"/>
              <a:t>Satan is the victor in these scenarios</a:t>
            </a:r>
          </a:p>
          <a:p>
            <a:pPr>
              <a:lnSpc>
                <a:spcPct val="90000"/>
              </a:lnSpc>
            </a:pPr>
            <a:r>
              <a:rPr lang="en-US" altLang="en-US"/>
              <a:t>The land-beast was of that sort:</a:t>
            </a:r>
          </a:p>
          <a:p>
            <a:pPr lvl="1">
              <a:lnSpc>
                <a:spcPct val="90000"/>
              </a:lnSpc>
            </a:pPr>
            <a:r>
              <a:rPr lang="en-US" altLang="en-US"/>
              <a:t>he believed “in something divine, just not the Creator of man and the ant”</a:t>
            </a:r>
          </a:p>
          <a:p>
            <a:pPr lvl="1">
              <a:lnSpc>
                <a:spcPct val="90000"/>
              </a:lnSpc>
            </a:pPr>
            <a:r>
              <a:rPr lang="en-US" altLang="en-US"/>
              <a:t>he “causes the earth and those who dwell in it to worship the first beast, whose deadly wound was healed” (Rev. 13:12)</a:t>
            </a:r>
          </a:p>
          <a:p>
            <a:pPr lvl="1">
              <a:lnSpc>
                <a:spcPct val="90000"/>
              </a:lnSpc>
            </a:pPr>
            <a:r>
              <a:rPr lang="en-US" altLang="en-US"/>
              <a:t>he did so with the protection of the political powers, “. . .exercises all the authority of the first beast. . .” (</a:t>
            </a:r>
            <a:r>
              <a:rPr lang="en-US" altLang="en-US" i="1"/>
              <a:t>ibid</a:t>
            </a:r>
            <a:r>
              <a:rPr lang="en-US" altLang="en-US"/>
              <a:t>.)</a:t>
            </a:r>
          </a:p>
        </p:txBody>
      </p:sp>
    </p:spTree>
    <p:extLst>
      <p:ext uri="{BB962C8B-B14F-4D97-AF65-F5344CB8AC3E}">
        <p14:creationId xmlns:p14="http://schemas.microsoft.com/office/powerpoint/2010/main" val="76967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fade">
                                      <p:cBhvr>
                                        <p:cTn id="7" dur="1000"/>
                                        <p:tgtEl>
                                          <p:spTgt spid="74755">
                                            <p:txEl>
                                              <p:pRg st="1" end="1"/>
                                            </p:txEl>
                                          </p:spTgt>
                                        </p:tgtEl>
                                      </p:cBhvr>
                                    </p:animEffect>
                                    <p:anim calcmode="lin" valueType="num">
                                      <p:cBhvr>
                                        <p:cTn id="8" dur="10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74755">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4755">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Effect transition="in" filter="fade">
                                      <p:cBhvr>
                                        <p:cTn id="13" dur="1000"/>
                                        <p:tgtEl>
                                          <p:spTgt spid="74755">
                                            <p:txEl>
                                              <p:pRg st="2" end="2"/>
                                            </p:txEl>
                                          </p:spTgt>
                                        </p:tgtEl>
                                      </p:cBhvr>
                                    </p:animEffect>
                                    <p:anim calcmode="lin" valueType="num">
                                      <p:cBhvr>
                                        <p:cTn id="14" dur="10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74755">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47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74755">
                                            <p:txEl>
                                              <p:pRg st="3" end="3"/>
                                            </p:txEl>
                                          </p:spTgt>
                                        </p:tgtEl>
                                        <p:attrNameLst>
                                          <p:attrName>style.visibility</p:attrName>
                                        </p:attrNameLst>
                                      </p:cBhvr>
                                      <p:to>
                                        <p:strVal val="visible"/>
                                      </p:to>
                                    </p:set>
                                    <p:animEffect transition="in" filter="fade">
                                      <p:cBhvr>
                                        <p:cTn id="21" dur="1000"/>
                                        <p:tgtEl>
                                          <p:spTgt spid="74755">
                                            <p:txEl>
                                              <p:pRg st="3" end="3"/>
                                            </p:txEl>
                                          </p:spTgt>
                                        </p:tgtEl>
                                      </p:cBhvr>
                                    </p:animEffect>
                                    <p:anim calcmode="lin" valueType="num">
                                      <p:cBhvr>
                                        <p:cTn id="22" dur="10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74755">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47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74755">
                                            <p:txEl>
                                              <p:pRg st="4" end="4"/>
                                            </p:txEl>
                                          </p:spTgt>
                                        </p:tgtEl>
                                        <p:attrNameLst>
                                          <p:attrName>style.visibility</p:attrName>
                                        </p:attrNameLst>
                                      </p:cBhvr>
                                      <p:to>
                                        <p:strVal val="visible"/>
                                      </p:to>
                                    </p:set>
                                    <p:animEffect transition="in" filter="fade">
                                      <p:cBhvr>
                                        <p:cTn id="29" dur="1000"/>
                                        <p:tgtEl>
                                          <p:spTgt spid="74755">
                                            <p:txEl>
                                              <p:pRg st="4" end="4"/>
                                            </p:txEl>
                                          </p:spTgt>
                                        </p:tgtEl>
                                      </p:cBhvr>
                                    </p:animEffect>
                                    <p:anim calcmode="lin" valueType="num">
                                      <p:cBhvr>
                                        <p:cTn id="30" dur="10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74755">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475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7749" y="2133600"/>
            <a:ext cx="9144000" cy="898664"/>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5" name="Slide Number Placeholder 5"/>
          <p:cNvSpPr>
            <a:spLocks noGrp="1"/>
          </p:cNvSpPr>
          <p:nvPr>
            <p:ph type="sldNum" sz="quarter" idx="12"/>
          </p:nvPr>
        </p:nvSpPr>
        <p:spPr/>
        <p:txBody>
          <a:bodyPr/>
          <a:lstStyle/>
          <a:p>
            <a:fld id="{55111AFE-DED4-46B5-B0AC-954E04F5A523}" type="slidenum">
              <a:rPr lang="en-US" altLang="en-US">
                <a:solidFill>
                  <a:srgbClr val="FFFFFF"/>
                </a:solidFill>
              </a:rPr>
              <a:pPr/>
              <a:t>32</a:t>
            </a:fld>
            <a:endParaRPr lang="en-US" altLang="en-US">
              <a:solidFill>
                <a:srgbClr val="FFFFFF"/>
              </a:solidFill>
            </a:endParaRPr>
          </a:p>
        </p:txBody>
      </p:sp>
      <p:sp>
        <p:nvSpPr>
          <p:cNvPr id="76802" name="Rectangle 2"/>
          <p:cNvSpPr>
            <a:spLocks noGrp="1" noChangeArrowheads="1"/>
          </p:cNvSpPr>
          <p:nvPr>
            <p:ph type="title"/>
          </p:nvPr>
        </p:nvSpPr>
        <p:spPr>
          <a:xfrm>
            <a:off x="0" y="277813"/>
            <a:ext cx="9144000" cy="1139825"/>
          </a:xfrm>
        </p:spPr>
        <p:txBody>
          <a:bodyPr/>
          <a:lstStyle/>
          <a:p>
            <a:r>
              <a:rPr lang="en-US" altLang="en-US" sz="3600" dirty="0"/>
              <a:t>Deceiving Signs (13:13, 14</a:t>
            </a:r>
            <a:r>
              <a:rPr lang="en-US" altLang="en-US" sz="3600" dirty="0" smtClean="0"/>
              <a:t>)</a:t>
            </a:r>
            <a:endParaRPr lang="en-US" altLang="en-US" sz="3600" i="1" dirty="0">
              <a:solidFill>
                <a:schemeClr val="tx1"/>
              </a:solidFill>
            </a:endParaRPr>
          </a:p>
        </p:txBody>
      </p:sp>
      <p:sp>
        <p:nvSpPr>
          <p:cNvPr id="76803" name="Rectangle 3"/>
          <p:cNvSpPr>
            <a:spLocks noGrp="1" noChangeArrowheads="1"/>
          </p:cNvSpPr>
          <p:nvPr>
            <p:ph type="body" idx="1"/>
          </p:nvPr>
        </p:nvSpPr>
        <p:spPr>
          <a:xfrm>
            <a:off x="457200" y="2022475"/>
            <a:ext cx="8229600" cy="4530725"/>
          </a:xfrm>
        </p:spPr>
        <p:txBody>
          <a:bodyPr/>
          <a:lstStyle/>
          <a:p>
            <a:pPr marL="0" indent="0">
              <a:buNone/>
            </a:pPr>
            <a:r>
              <a:rPr lang="en-US" altLang="en-US" b="1" dirty="0" smtClean="0"/>
              <a:t>Q6, “What are some of the signs the land-beast performs and were they legitimate?”</a:t>
            </a:r>
          </a:p>
          <a:p>
            <a:r>
              <a:rPr lang="en-US" altLang="en-US" dirty="0" smtClean="0"/>
              <a:t>able </a:t>
            </a:r>
            <a:r>
              <a:rPr lang="en-US" altLang="en-US" dirty="0"/>
              <a:t>to perform signs to further his deceit</a:t>
            </a:r>
          </a:p>
          <a:p>
            <a:pPr lvl="1"/>
            <a:r>
              <a:rPr lang="en-US" altLang="en-US" dirty="0"/>
              <a:t>lying wonders (2 Thess. 2:9-12)</a:t>
            </a:r>
          </a:p>
          <a:p>
            <a:pPr lvl="1"/>
            <a:r>
              <a:rPr lang="en-US" altLang="en-US" dirty="0"/>
              <a:t>God’s signs done by first-century Christians were more persuasive (i.e., Philip and Simon: Acts 8)</a:t>
            </a:r>
          </a:p>
          <a:p>
            <a:pPr lvl="1"/>
            <a:r>
              <a:rPr lang="en-US" altLang="en-US" dirty="0" smtClean="0"/>
              <a:t>what would the signs </a:t>
            </a:r>
            <a:r>
              <a:rPr lang="en-US" altLang="en-US" dirty="0"/>
              <a:t>of Satan </a:t>
            </a:r>
            <a:r>
              <a:rPr lang="en-US" altLang="en-US" dirty="0" smtClean="0"/>
              <a:t>accomplish for those who do not love the truth?</a:t>
            </a:r>
            <a:endParaRPr lang="en-US" altLang="en-US" dirty="0"/>
          </a:p>
        </p:txBody>
      </p:sp>
    </p:spTree>
    <p:extLst>
      <p:ext uri="{BB962C8B-B14F-4D97-AF65-F5344CB8AC3E}">
        <p14:creationId xmlns:p14="http://schemas.microsoft.com/office/powerpoint/2010/main" val="4847546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animEffect transition="in" filter="fade">
                                      <p:cBhvr>
                                        <p:cTn id="7" dur="1000"/>
                                        <p:tgtEl>
                                          <p:spTgt spid="76803">
                                            <p:txEl>
                                              <p:pRg st="1" end="1"/>
                                            </p:txEl>
                                          </p:spTgt>
                                        </p:tgtEl>
                                      </p:cBhvr>
                                    </p:animEffect>
                                    <p:anim calcmode="lin" valueType="num">
                                      <p:cBhvr>
                                        <p:cTn id="8" dur="10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7680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6803">
                                            <p:txEl>
                                              <p:pRg st="1" end="1"/>
                                            </p:txEl>
                                          </p:spTgt>
                                        </p:tgtEl>
                                        <p:attrNameLst>
                                          <p:attrName>ppt_y</p:attrName>
                                        </p:attrNameLst>
                                      </p:cBhvr>
                                      <p:tavLst>
                                        <p:tav tm="0">
                                          <p:val>
                                            <p:strVal val="#ppt_y-.03"/>
                                          </p:val>
                                        </p:tav>
                                        <p:tav tm="100000">
                                          <p:val>
                                            <p:strVal val="#ppt_y"/>
                                          </p:val>
                                        </p:tav>
                                      </p:tavLst>
                                    </p:anim>
                                  </p:childTnLst>
                                </p:cTn>
                              </p:par>
                            </p:childTnLst>
                          </p:cTn>
                        </p:par>
                        <p:par>
                          <p:cTn id="11" fill="hold" nodeType="with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76803">
                                            <p:txEl>
                                              <p:pRg st="2" end="2"/>
                                            </p:txEl>
                                          </p:spTgt>
                                        </p:tgtEl>
                                        <p:attrNameLst>
                                          <p:attrName>style.visibility</p:attrName>
                                        </p:attrNameLst>
                                      </p:cBhvr>
                                      <p:to>
                                        <p:strVal val="visible"/>
                                      </p:to>
                                    </p:set>
                                    <p:animEffect transition="in" filter="fade">
                                      <p:cBhvr>
                                        <p:cTn id="14" dur="1000"/>
                                        <p:tgtEl>
                                          <p:spTgt spid="76803">
                                            <p:txEl>
                                              <p:pRg st="2" end="2"/>
                                            </p:txEl>
                                          </p:spTgt>
                                        </p:tgtEl>
                                      </p:cBhvr>
                                    </p:animEffect>
                                    <p:anim calcmode="lin" valueType="num">
                                      <p:cBhvr>
                                        <p:cTn id="15" dur="10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7680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680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Effect transition="in" filter="fade">
                                      <p:cBhvr>
                                        <p:cTn id="22" dur="1000"/>
                                        <p:tgtEl>
                                          <p:spTgt spid="76803">
                                            <p:txEl>
                                              <p:pRg st="3" end="3"/>
                                            </p:txEl>
                                          </p:spTgt>
                                        </p:tgtEl>
                                      </p:cBhvr>
                                    </p:animEffect>
                                    <p:anim calcmode="lin" valueType="num">
                                      <p:cBhvr>
                                        <p:cTn id="23" dur="10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76803">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7680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76803">
                                            <p:txEl>
                                              <p:pRg st="4" end="4"/>
                                            </p:txEl>
                                          </p:spTgt>
                                        </p:tgtEl>
                                        <p:attrNameLst>
                                          <p:attrName>style.visibility</p:attrName>
                                        </p:attrNameLst>
                                      </p:cBhvr>
                                      <p:to>
                                        <p:strVal val="visible"/>
                                      </p:to>
                                    </p:set>
                                    <p:animEffect transition="in" filter="fade">
                                      <p:cBhvr>
                                        <p:cTn id="30" dur="1000"/>
                                        <p:tgtEl>
                                          <p:spTgt spid="76803">
                                            <p:txEl>
                                              <p:pRg st="4" end="4"/>
                                            </p:txEl>
                                          </p:spTgt>
                                        </p:tgtEl>
                                      </p:cBhvr>
                                    </p:animEffect>
                                    <p:anim calcmode="lin" valueType="num">
                                      <p:cBhvr>
                                        <p:cTn id="31" dur="10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76803">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7680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7749" y="1768098"/>
            <a:ext cx="9144000" cy="953951"/>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5" name="Slide Number Placeholder 5"/>
          <p:cNvSpPr>
            <a:spLocks noGrp="1"/>
          </p:cNvSpPr>
          <p:nvPr>
            <p:ph type="sldNum" sz="quarter" idx="12"/>
          </p:nvPr>
        </p:nvSpPr>
        <p:spPr/>
        <p:txBody>
          <a:bodyPr/>
          <a:lstStyle/>
          <a:p>
            <a:fld id="{B6B02E51-9E31-40EF-BCB3-A3FB5FB3CC47}" type="slidenum">
              <a:rPr lang="en-US" altLang="en-US">
                <a:solidFill>
                  <a:srgbClr val="FFFFFF"/>
                </a:solidFill>
              </a:rPr>
              <a:pPr/>
              <a:t>33</a:t>
            </a:fld>
            <a:endParaRPr lang="en-US" altLang="en-US">
              <a:solidFill>
                <a:srgbClr val="FFFFFF"/>
              </a:solidFill>
            </a:endParaRPr>
          </a:p>
        </p:txBody>
      </p:sp>
      <p:sp>
        <p:nvSpPr>
          <p:cNvPr id="77826" name="Rectangle 2"/>
          <p:cNvSpPr>
            <a:spLocks noGrp="1" noChangeArrowheads="1"/>
          </p:cNvSpPr>
          <p:nvPr>
            <p:ph type="title"/>
          </p:nvPr>
        </p:nvSpPr>
        <p:spPr>
          <a:xfrm>
            <a:off x="457200" y="277813"/>
            <a:ext cx="8382000" cy="1139825"/>
          </a:xfrm>
        </p:spPr>
        <p:txBody>
          <a:bodyPr/>
          <a:lstStyle/>
          <a:p>
            <a:r>
              <a:rPr lang="en-US" altLang="en-US" sz="4000" dirty="0"/>
              <a:t>Some Things Have Not Changed (question 7)</a:t>
            </a:r>
          </a:p>
        </p:txBody>
      </p:sp>
      <p:sp>
        <p:nvSpPr>
          <p:cNvPr id="77827" name="Rectangle 3"/>
          <p:cNvSpPr>
            <a:spLocks noGrp="1" noChangeArrowheads="1"/>
          </p:cNvSpPr>
          <p:nvPr>
            <p:ph type="body" idx="1"/>
          </p:nvPr>
        </p:nvSpPr>
        <p:spPr>
          <a:xfrm>
            <a:off x="457200" y="1752600"/>
            <a:ext cx="8686800" cy="5105400"/>
          </a:xfrm>
        </p:spPr>
        <p:txBody>
          <a:bodyPr>
            <a:normAutofit lnSpcReduction="10000"/>
          </a:bodyPr>
          <a:lstStyle/>
          <a:p>
            <a:pPr marL="0" indent="0">
              <a:buNone/>
            </a:pPr>
            <a:r>
              <a:rPr lang="en-US" altLang="en-US" b="1" dirty="0" smtClean="0"/>
              <a:t>Q7, “What are some false signs today that religions use to deceive people with?”</a:t>
            </a:r>
            <a:endParaRPr lang="en-US" altLang="en-US" b="1" dirty="0"/>
          </a:p>
          <a:p>
            <a:pPr lvl="1"/>
            <a:r>
              <a:rPr lang="en-US" altLang="en-US" dirty="0"/>
              <a:t>tongue speaking</a:t>
            </a:r>
          </a:p>
          <a:p>
            <a:pPr lvl="1"/>
            <a:r>
              <a:rPr lang="en-US" altLang="en-US" dirty="0"/>
              <a:t>faith healing</a:t>
            </a:r>
          </a:p>
          <a:p>
            <a:pPr lvl="1"/>
            <a:r>
              <a:rPr lang="en-US" altLang="en-US" dirty="0"/>
              <a:t>demonic exorcisms</a:t>
            </a:r>
          </a:p>
          <a:p>
            <a:pPr lvl="1"/>
            <a:r>
              <a:rPr lang="en-US" altLang="en-US" dirty="0"/>
              <a:t>supposed sightings of Mary</a:t>
            </a:r>
          </a:p>
          <a:p>
            <a:pPr lvl="1"/>
            <a:r>
              <a:rPr lang="en-US" altLang="en-US" dirty="0"/>
              <a:t>bread and wine turning to lit. body and blood</a:t>
            </a:r>
          </a:p>
          <a:p>
            <a:pPr lvl="1"/>
            <a:r>
              <a:rPr lang="en-US" altLang="en-US" dirty="0"/>
              <a:t>etc.</a:t>
            </a:r>
          </a:p>
          <a:p>
            <a:r>
              <a:rPr lang="en-US" altLang="en-US"/>
              <a:t>t</a:t>
            </a:r>
            <a:r>
              <a:rPr lang="en-US" altLang="en-US" smtClean="0"/>
              <a:t>he </a:t>
            </a:r>
            <a:r>
              <a:rPr lang="en-US" altLang="en-US" smtClean="0"/>
              <a:t>deceived </a:t>
            </a:r>
            <a:r>
              <a:rPr lang="en-US" altLang="en-US" dirty="0"/>
              <a:t>will not open the Bible to </a:t>
            </a:r>
            <a:r>
              <a:rPr lang="en-US" altLang="en-US" dirty="0" smtClean="0"/>
              <a:t>investigate—enjoy </a:t>
            </a:r>
            <a:r>
              <a:rPr lang="en-US" altLang="en-US" dirty="0"/>
              <a:t>a </a:t>
            </a:r>
            <a:r>
              <a:rPr lang="en-US" altLang="en-US" i="1" dirty="0"/>
              <a:t>sensational religion</a:t>
            </a:r>
          </a:p>
        </p:txBody>
      </p:sp>
    </p:spTree>
    <p:extLst>
      <p:ext uri="{BB962C8B-B14F-4D97-AF65-F5344CB8AC3E}">
        <p14:creationId xmlns:p14="http://schemas.microsoft.com/office/powerpoint/2010/main" val="7512370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7827">
                                            <p:txEl>
                                              <p:pRg st="1" end="1"/>
                                            </p:txEl>
                                          </p:spTgt>
                                        </p:tgtEl>
                                        <p:attrNameLst>
                                          <p:attrName>style.visibility</p:attrName>
                                        </p:attrNameLst>
                                      </p:cBhvr>
                                      <p:to>
                                        <p:strVal val="visible"/>
                                      </p:to>
                                    </p:set>
                                    <p:anim calcmode="lin" valueType="num">
                                      <p:cBhvr>
                                        <p:cTn id="7" dur="1000" fill="hold"/>
                                        <p:tgtEl>
                                          <p:spTgt spid="7782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782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7827">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77827">
                                            <p:txEl>
                                              <p:pRg st="1" end="1"/>
                                            </p:txEl>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77827">
                                            <p:txEl>
                                              <p:pRg st="2" end="2"/>
                                            </p:txEl>
                                          </p:spTgt>
                                        </p:tgtEl>
                                        <p:attrNameLst>
                                          <p:attrName>style.visibility</p:attrName>
                                        </p:attrNameLst>
                                      </p:cBhvr>
                                      <p:to>
                                        <p:strVal val="visible"/>
                                      </p:to>
                                    </p:set>
                                    <p:anim calcmode="lin" valueType="num">
                                      <p:cBhvr>
                                        <p:cTn id="14" dur="1000" fill="hold"/>
                                        <p:tgtEl>
                                          <p:spTgt spid="77827">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77827">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77827">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77827">
                                            <p:txEl>
                                              <p:pRg st="2" end="2"/>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77827">
                                            <p:txEl>
                                              <p:pRg st="3" end="3"/>
                                            </p:txEl>
                                          </p:spTgt>
                                        </p:tgtEl>
                                        <p:attrNameLst>
                                          <p:attrName>style.visibility</p:attrName>
                                        </p:attrNameLst>
                                      </p:cBhvr>
                                      <p:to>
                                        <p:strVal val="visible"/>
                                      </p:to>
                                    </p:set>
                                    <p:anim calcmode="lin" valueType="num">
                                      <p:cBhvr>
                                        <p:cTn id="21" dur="1000" fill="hold"/>
                                        <p:tgtEl>
                                          <p:spTgt spid="77827">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77827">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77827">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77827">
                                            <p:txEl>
                                              <p:pRg st="3" end="3"/>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77827">
                                            <p:txEl>
                                              <p:pRg st="4" end="4"/>
                                            </p:txEl>
                                          </p:spTgt>
                                        </p:tgtEl>
                                        <p:attrNameLst>
                                          <p:attrName>style.visibility</p:attrName>
                                        </p:attrNameLst>
                                      </p:cBhvr>
                                      <p:to>
                                        <p:strVal val="visible"/>
                                      </p:to>
                                    </p:set>
                                    <p:anim calcmode="lin" valueType="num">
                                      <p:cBhvr>
                                        <p:cTn id="28" dur="1000" fill="hold"/>
                                        <p:tgtEl>
                                          <p:spTgt spid="77827">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77827">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77827">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77827">
                                            <p:txEl>
                                              <p:pRg st="4" end="4"/>
                                            </p:txEl>
                                          </p:spTgt>
                                        </p:tgtEl>
                                      </p:cBhvr>
                                    </p:animEffect>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77827">
                                            <p:txEl>
                                              <p:pRg st="5" end="5"/>
                                            </p:txEl>
                                          </p:spTgt>
                                        </p:tgtEl>
                                        <p:attrNameLst>
                                          <p:attrName>style.visibility</p:attrName>
                                        </p:attrNameLst>
                                      </p:cBhvr>
                                      <p:to>
                                        <p:strVal val="visible"/>
                                      </p:to>
                                    </p:set>
                                    <p:anim calcmode="lin" valueType="num">
                                      <p:cBhvr>
                                        <p:cTn id="35" dur="1000" fill="hold"/>
                                        <p:tgtEl>
                                          <p:spTgt spid="77827">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77827">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77827">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77827">
                                            <p:txEl>
                                              <p:pRg st="5" end="5"/>
                                            </p:txEl>
                                          </p:spTgt>
                                        </p:tgtEl>
                                      </p:cBhvr>
                                    </p:animEffect>
                                  </p:childTnLst>
                                </p:cTn>
                              </p:par>
                            </p:childTnLst>
                          </p:cTn>
                        </p:par>
                        <p:par>
                          <p:cTn id="39" fill="hold">
                            <p:stCondLst>
                              <p:cond delay="5000"/>
                            </p:stCondLst>
                            <p:childTnLst>
                              <p:par>
                                <p:cTn id="40" presetID="31" presetClass="entr" presetSubtype="0" fill="hold" grpId="0" nodeType="afterEffect">
                                  <p:stCondLst>
                                    <p:cond delay="0"/>
                                  </p:stCondLst>
                                  <p:childTnLst>
                                    <p:set>
                                      <p:cBhvr>
                                        <p:cTn id="41" dur="1" fill="hold">
                                          <p:stCondLst>
                                            <p:cond delay="0"/>
                                          </p:stCondLst>
                                        </p:cTn>
                                        <p:tgtEl>
                                          <p:spTgt spid="77827">
                                            <p:txEl>
                                              <p:pRg st="6" end="6"/>
                                            </p:txEl>
                                          </p:spTgt>
                                        </p:tgtEl>
                                        <p:attrNameLst>
                                          <p:attrName>style.visibility</p:attrName>
                                        </p:attrNameLst>
                                      </p:cBhvr>
                                      <p:to>
                                        <p:strVal val="visible"/>
                                      </p:to>
                                    </p:set>
                                    <p:anim calcmode="lin" valueType="num">
                                      <p:cBhvr>
                                        <p:cTn id="42" dur="1000" fill="hold"/>
                                        <p:tgtEl>
                                          <p:spTgt spid="77827">
                                            <p:txEl>
                                              <p:pRg st="6" end="6"/>
                                            </p:txEl>
                                          </p:spTgt>
                                        </p:tgtEl>
                                        <p:attrNameLst>
                                          <p:attrName>ppt_w</p:attrName>
                                        </p:attrNameLst>
                                      </p:cBhvr>
                                      <p:tavLst>
                                        <p:tav tm="0">
                                          <p:val>
                                            <p:fltVal val="0"/>
                                          </p:val>
                                        </p:tav>
                                        <p:tav tm="100000">
                                          <p:val>
                                            <p:strVal val="#ppt_w"/>
                                          </p:val>
                                        </p:tav>
                                      </p:tavLst>
                                    </p:anim>
                                    <p:anim calcmode="lin" valueType="num">
                                      <p:cBhvr>
                                        <p:cTn id="43" dur="1000" fill="hold"/>
                                        <p:tgtEl>
                                          <p:spTgt spid="77827">
                                            <p:txEl>
                                              <p:pRg st="6" end="6"/>
                                            </p:txEl>
                                          </p:spTgt>
                                        </p:tgtEl>
                                        <p:attrNameLst>
                                          <p:attrName>ppt_h</p:attrName>
                                        </p:attrNameLst>
                                      </p:cBhvr>
                                      <p:tavLst>
                                        <p:tav tm="0">
                                          <p:val>
                                            <p:fltVal val="0"/>
                                          </p:val>
                                        </p:tav>
                                        <p:tav tm="100000">
                                          <p:val>
                                            <p:strVal val="#ppt_h"/>
                                          </p:val>
                                        </p:tav>
                                      </p:tavLst>
                                    </p:anim>
                                    <p:anim calcmode="lin" valueType="num">
                                      <p:cBhvr>
                                        <p:cTn id="44" dur="1000" fill="hold"/>
                                        <p:tgtEl>
                                          <p:spTgt spid="77827">
                                            <p:txEl>
                                              <p:pRg st="6" end="6"/>
                                            </p:txEl>
                                          </p:spTgt>
                                        </p:tgtEl>
                                        <p:attrNameLst>
                                          <p:attrName>style.rotation</p:attrName>
                                        </p:attrNameLst>
                                      </p:cBhvr>
                                      <p:tavLst>
                                        <p:tav tm="0">
                                          <p:val>
                                            <p:fltVal val="90"/>
                                          </p:val>
                                        </p:tav>
                                        <p:tav tm="100000">
                                          <p:val>
                                            <p:fltVal val="0"/>
                                          </p:val>
                                        </p:tav>
                                      </p:tavLst>
                                    </p:anim>
                                    <p:animEffect transition="in" filter="fade">
                                      <p:cBhvr>
                                        <p:cTn id="45" dur="1000"/>
                                        <p:tgtEl>
                                          <p:spTgt spid="77827">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7" presetClass="entr" presetSubtype="0" fill="hold" grpId="0" nodeType="clickEffect">
                                  <p:stCondLst>
                                    <p:cond delay="0"/>
                                  </p:stCondLst>
                                  <p:childTnLst>
                                    <p:set>
                                      <p:cBhvr>
                                        <p:cTn id="49" dur="1" fill="hold">
                                          <p:stCondLst>
                                            <p:cond delay="0"/>
                                          </p:stCondLst>
                                        </p:cTn>
                                        <p:tgtEl>
                                          <p:spTgt spid="77827">
                                            <p:txEl>
                                              <p:pRg st="7" end="7"/>
                                            </p:txEl>
                                          </p:spTgt>
                                        </p:tgtEl>
                                        <p:attrNameLst>
                                          <p:attrName>style.visibility</p:attrName>
                                        </p:attrNameLst>
                                      </p:cBhvr>
                                      <p:to>
                                        <p:strVal val="visible"/>
                                      </p:to>
                                    </p:set>
                                    <p:animEffect transition="in" filter="fade">
                                      <p:cBhvr>
                                        <p:cTn id="50" dur="1000"/>
                                        <p:tgtEl>
                                          <p:spTgt spid="77827">
                                            <p:txEl>
                                              <p:pRg st="7" end="7"/>
                                            </p:txEl>
                                          </p:spTgt>
                                        </p:tgtEl>
                                      </p:cBhvr>
                                    </p:animEffect>
                                    <p:anim calcmode="lin" valueType="num">
                                      <p:cBhvr>
                                        <p:cTn id="51" dur="1000" fill="hold"/>
                                        <p:tgtEl>
                                          <p:spTgt spid="77827">
                                            <p:txEl>
                                              <p:pRg st="7" end="7"/>
                                            </p:txEl>
                                          </p:spTgt>
                                        </p:tgtEl>
                                        <p:attrNameLst>
                                          <p:attrName>ppt_x</p:attrName>
                                        </p:attrNameLst>
                                      </p:cBhvr>
                                      <p:tavLst>
                                        <p:tav tm="0">
                                          <p:val>
                                            <p:strVal val="#ppt_x"/>
                                          </p:val>
                                        </p:tav>
                                        <p:tav tm="100000">
                                          <p:val>
                                            <p:strVal val="#ppt_x"/>
                                          </p:val>
                                        </p:tav>
                                      </p:tavLst>
                                    </p:anim>
                                    <p:anim calcmode="lin" valueType="num">
                                      <p:cBhvr>
                                        <p:cTn id="52" dur="900" decel="100000" fill="hold"/>
                                        <p:tgtEl>
                                          <p:spTgt spid="77827">
                                            <p:txEl>
                                              <p:pRg st="7" end="7"/>
                                            </p:txEl>
                                          </p:spTgt>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77827">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51664D2-C223-4812-9FAF-0E376695863C}" type="slidenum">
              <a:rPr lang="en-US" altLang="en-US">
                <a:solidFill>
                  <a:srgbClr val="FFFFFF"/>
                </a:solidFill>
              </a:rPr>
              <a:pPr/>
              <a:t>34</a:t>
            </a:fld>
            <a:endParaRPr lang="en-US" altLang="en-US">
              <a:solidFill>
                <a:srgbClr val="FFFFFF"/>
              </a:solidFill>
            </a:endParaRPr>
          </a:p>
        </p:txBody>
      </p:sp>
      <p:sp>
        <p:nvSpPr>
          <p:cNvPr id="78850" name="Rectangle 2"/>
          <p:cNvSpPr>
            <a:spLocks noGrp="1" noChangeArrowheads="1"/>
          </p:cNvSpPr>
          <p:nvPr>
            <p:ph type="title"/>
          </p:nvPr>
        </p:nvSpPr>
        <p:spPr/>
        <p:txBody>
          <a:bodyPr/>
          <a:lstStyle/>
          <a:p>
            <a:r>
              <a:rPr lang="en-US" altLang="en-US"/>
              <a:t>The Lord’s Admonition</a:t>
            </a:r>
          </a:p>
        </p:txBody>
      </p:sp>
      <p:sp>
        <p:nvSpPr>
          <p:cNvPr id="78851" name="Rectangle 3"/>
          <p:cNvSpPr>
            <a:spLocks noGrp="1" noChangeArrowheads="1"/>
          </p:cNvSpPr>
          <p:nvPr>
            <p:ph type="body" idx="1"/>
          </p:nvPr>
        </p:nvSpPr>
        <p:spPr/>
        <p:txBody>
          <a:bodyPr/>
          <a:lstStyle/>
          <a:p>
            <a:r>
              <a:rPr lang="en-US" altLang="en-US" sz="3600"/>
              <a:t>Mark 13:22, 23 “For false christs and false prophets will rise and show signs and wonders to deceive, if possible, even the elect. But take heed; see, I have told you all things beforehand” (cf. 2 Tim. 3:13; 2 Cor. 11:14-15).</a:t>
            </a:r>
          </a:p>
        </p:txBody>
      </p:sp>
    </p:spTree>
    <p:extLst>
      <p:ext uri="{BB962C8B-B14F-4D97-AF65-F5344CB8AC3E}">
        <p14:creationId xmlns:p14="http://schemas.microsoft.com/office/powerpoint/2010/main" val="205220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6" fill="hold" grpId="0"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p:cTn id="7" dur="500" fill="hold"/>
                                        <p:tgtEl>
                                          <p:spTgt spid="78851">
                                            <p:txEl>
                                              <p:pRg st="0" end="0"/>
                                            </p:txEl>
                                          </p:spTgt>
                                        </p:tgtEl>
                                        <p:attrNameLst>
                                          <p:attrName>ppt_w</p:attrName>
                                        </p:attrNameLst>
                                      </p:cBhvr>
                                      <p:tavLst>
                                        <p:tav tm="0">
                                          <p:val>
                                            <p:strVal val="(6*min(max(#ppt_w*#ppt_h,.3),1)-7.4)/-.7*#ppt_w"/>
                                          </p:val>
                                        </p:tav>
                                        <p:tav tm="100000">
                                          <p:val>
                                            <p:strVal val="#ppt_w"/>
                                          </p:val>
                                        </p:tav>
                                      </p:tavLst>
                                    </p:anim>
                                    <p:anim calcmode="lin" valueType="num">
                                      <p:cBhvr>
                                        <p:cTn id="8" dur="500" fill="hold"/>
                                        <p:tgtEl>
                                          <p:spTgt spid="78851">
                                            <p:txEl>
                                              <p:pRg st="0" end="0"/>
                                            </p:txEl>
                                          </p:spTgt>
                                        </p:tgtEl>
                                        <p:attrNameLst>
                                          <p:attrName>ppt_h</p:attrName>
                                        </p:attrNameLst>
                                      </p:cBhvr>
                                      <p:tavLst>
                                        <p:tav tm="0">
                                          <p:val>
                                            <p:strVal val="(6*min(max(#ppt_w*#ppt_h,.3),1)-7.4)/-.7*#ppt_h"/>
                                          </p:val>
                                        </p:tav>
                                        <p:tav tm="100000">
                                          <p:val>
                                            <p:strVal val="#ppt_h"/>
                                          </p:val>
                                        </p:tav>
                                      </p:tavLst>
                                    </p:anim>
                                    <p:anim calcmode="lin" valueType="num">
                                      <p:cBhvr>
                                        <p:cTn id="9" dur="500" fill="hold"/>
                                        <p:tgtEl>
                                          <p:spTgt spid="78851">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78851">
                                            <p:txEl>
                                              <p:pRg st="0" end="0"/>
                                            </p:txEl>
                                          </p:spTgt>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394658-E9B1-4C94-80DB-6EE7F13D6D21}" type="slidenum">
              <a:rPr lang="en-US" altLang="en-US">
                <a:solidFill>
                  <a:srgbClr val="FFFFFF"/>
                </a:solidFill>
              </a:rPr>
              <a:pPr/>
              <a:t>35</a:t>
            </a:fld>
            <a:endParaRPr lang="en-US" altLang="en-US">
              <a:solidFill>
                <a:srgbClr val="FFFFFF"/>
              </a:solidFill>
            </a:endParaRPr>
          </a:p>
        </p:txBody>
      </p:sp>
      <p:sp>
        <p:nvSpPr>
          <p:cNvPr id="79874" name="Rectangle 2"/>
          <p:cNvSpPr>
            <a:spLocks noGrp="1" noChangeArrowheads="1"/>
          </p:cNvSpPr>
          <p:nvPr>
            <p:ph type="title"/>
          </p:nvPr>
        </p:nvSpPr>
        <p:spPr/>
        <p:txBody>
          <a:bodyPr/>
          <a:lstStyle/>
          <a:p>
            <a:r>
              <a:rPr lang="en-US" altLang="en-US" sz="4000" dirty="0"/>
              <a:t>Make </a:t>
            </a:r>
            <a:r>
              <a:rPr lang="en-US" altLang="en-US" sz="4000" dirty="0" smtClean="0"/>
              <a:t>an </a:t>
            </a:r>
            <a:r>
              <a:rPr lang="en-US" altLang="en-US" sz="4000" dirty="0"/>
              <a:t>Image to the Beast </a:t>
            </a:r>
            <a:br>
              <a:rPr lang="en-US" altLang="en-US" sz="4000" dirty="0"/>
            </a:br>
            <a:r>
              <a:rPr lang="en-US" altLang="en-US" sz="4000" dirty="0"/>
              <a:t>(v. 14)</a:t>
            </a:r>
          </a:p>
        </p:txBody>
      </p:sp>
      <p:sp>
        <p:nvSpPr>
          <p:cNvPr id="79875" name="Rectangle 3"/>
          <p:cNvSpPr>
            <a:spLocks noGrp="1" noChangeArrowheads="1"/>
          </p:cNvSpPr>
          <p:nvPr>
            <p:ph type="body" idx="1"/>
          </p:nvPr>
        </p:nvSpPr>
        <p:spPr/>
        <p:txBody>
          <a:bodyPr/>
          <a:lstStyle/>
          <a:p>
            <a:r>
              <a:rPr lang="en-US" altLang="en-US"/>
              <a:t>It is factual that temples were built to honor Caesars for worship</a:t>
            </a:r>
          </a:p>
        </p:txBody>
      </p:sp>
    </p:spTree>
    <p:extLst>
      <p:ext uri="{BB962C8B-B14F-4D97-AF65-F5344CB8AC3E}">
        <p14:creationId xmlns:p14="http://schemas.microsoft.com/office/powerpoint/2010/main" val="37691030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7749" y="2475049"/>
            <a:ext cx="9144000" cy="953951"/>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5" name="Slide Number Placeholder 5"/>
          <p:cNvSpPr>
            <a:spLocks noGrp="1"/>
          </p:cNvSpPr>
          <p:nvPr>
            <p:ph type="sldNum" sz="quarter" idx="12"/>
          </p:nvPr>
        </p:nvSpPr>
        <p:spPr/>
        <p:txBody>
          <a:bodyPr/>
          <a:lstStyle/>
          <a:p>
            <a:fld id="{4333E3BB-B935-4294-B103-39FC3C2C0798}" type="slidenum">
              <a:rPr lang="en-US" altLang="en-US">
                <a:solidFill>
                  <a:srgbClr val="FFFFFF"/>
                </a:solidFill>
              </a:rPr>
              <a:pPr/>
              <a:t>36</a:t>
            </a:fld>
            <a:endParaRPr lang="en-US" altLang="en-US">
              <a:solidFill>
                <a:srgbClr val="FFFFFF"/>
              </a:solidFill>
            </a:endParaRPr>
          </a:p>
        </p:txBody>
      </p:sp>
      <p:sp>
        <p:nvSpPr>
          <p:cNvPr id="80898" name="Rectangle 2"/>
          <p:cNvSpPr>
            <a:spLocks noGrp="1" noChangeArrowheads="1"/>
          </p:cNvSpPr>
          <p:nvPr>
            <p:ph type="title"/>
          </p:nvPr>
        </p:nvSpPr>
        <p:spPr>
          <a:xfrm>
            <a:off x="228600" y="536575"/>
            <a:ext cx="8534400" cy="1139825"/>
          </a:xfrm>
        </p:spPr>
        <p:txBody>
          <a:bodyPr/>
          <a:lstStyle/>
          <a:p>
            <a:r>
              <a:rPr lang="en-US" altLang="en-US" sz="4000" dirty="0"/>
              <a:t>Consequences for not </a:t>
            </a:r>
            <a:r>
              <a:rPr lang="en-US" altLang="en-US" sz="4000" dirty="0" smtClean="0"/>
              <a:t>Worshiping </a:t>
            </a:r>
            <a:r>
              <a:rPr lang="en-US" altLang="en-US" sz="4000" dirty="0"/>
              <a:t>the </a:t>
            </a:r>
            <a:r>
              <a:rPr lang="en-US" altLang="en-US" sz="4000" dirty="0" smtClean="0"/>
              <a:t>Image (13:15-18)</a:t>
            </a:r>
            <a:endParaRPr lang="en-US" altLang="en-US" sz="3600" i="1" dirty="0">
              <a:solidFill>
                <a:schemeClr val="tx1"/>
              </a:solidFill>
            </a:endParaRPr>
          </a:p>
        </p:txBody>
      </p:sp>
      <p:sp>
        <p:nvSpPr>
          <p:cNvPr id="80899" name="Rectangle 3"/>
          <p:cNvSpPr>
            <a:spLocks noGrp="1" noChangeArrowheads="1"/>
          </p:cNvSpPr>
          <p:nvPr>
            <p:ph type="body" idx="1"/>
          </p:nvPr>
        </p:nvSpPr>
        <p:spPr>
          <a:xfrm>
            <a:off x="457200" y="2403475"/>
            <a:ext cx="8229600" cy="4530725"/>
          </a:xfrm>
        </p:spPr>
        <p:txBody>
          <a:bodyPr/>
          <a:lstStyle/>
          <a:p>
            <a:pPr marL="0" indent="0">
              <a:buNone/>
            </a:pPr>
            <a:r>
              <a:rPr lang="en-US" altLang="en-US" dirty="0" smtClean="0"/>
              <a:t>Q8, “What are the two consequences for not worshiping the image?”</a:t>
            </a:r>
          </a:p>
          <a:p>
            <a:pPr marL="609600" indent="-609600">
              <a:buFont typeface="Wingdings" pitchFamily="2" charset="2"/>
              <a:buAutoNum type="arabicPeriod"/>
            </a:pPr>
            <a:r>
              <a:rPr lang="en-US" altLang="en-US" dirty="0" smtClean="0"/>
              <a:t>awarded </a:t>
            </a:r>
            <a:r>
              <a:rPr lang="en-US" altLang="en-US" dirty="0"/>
              <a:t>death</a:t>
            </a:r>
          </a:p>
          <a:p>
            <a:pPr marL="609600" indent="-609600">
              <a:buFont typeface="Wingdings" pitchFamily="2" charset="2"/>
              <a:buAutoNum type="arabicPeriod"/>
            </a:pPr>
            <a:r>
              <a:rPr lang="en-US" altLang="en-US" dirty="0"/>
              <a:t>economic hardship by not allowing them to buy or sell</a:t>
            </a:r>
          </a:p>
          <a:p>
            <a:pPr marL="990600" lvl="1" indent="-533400"/>
            <a:r>
              <a:rPr lang="en-US" altLang="en-US" dirty="0" smtClean="0"/>
              <a:t>HOW ATTRACTIVE IS CHRISTIANITY FOR THOSE WHO ARE LIVING </a:t>
            </a:r>
            <a:r>
              <a:rPr lang="en-US" altLang="en-US" dirty="0"/>
              <a:t>FOR THE </a:t>
            </a:r>
            <a:r>
              <a:rPr lang="en-US" altLang="en-US" dirty="0" smtClean="0"/>
              <a:t>HERE </a:t>
            </a:r>
            <a:r>
              <a:rPr lang="en-US" altLang="en-US" dirty="0"/>
              <a:t>AND </a:t>
            </a:r>
            <a:r>
              <a:rPr lang="en-US" altLang="en-US" dirty="0" smtClean="0"/>
              <a:t>NOW?</a:t>
            </a:r>
            <a:endParaRPr lang="en-US" altLang="en-US" dirty="0"/>
          </a:p>
        </p:txBody>
      </p:sp>
    </p:spTree>
    <p:extLst>
      <p:ext uri="{BB962C8B-B14F-4D97-AF65-F5344CB8AC3E}">
        <p14:creationId xmlns:p14="http://schemas.microsoft.com/office/powerpoint/2010/main" val="12505116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animEffect transition="in" filter="fade">
                                      <p:cBhvr>
                                        <p:cTn id="7" dur="1000"/>
                                        <p:tgtEl>
                                          <p:spTgt spid="80899">
                                            <p:txEl>
                                              <p:pRg st="1" end="1"/>
                                            </p:txEl>
                                          </p:spTgt>
                                        </p:tgtEl>
                                      </p:cBhvr>
                                    </p:animEffect>
                                    <p:anim calcmode="lin" valueType="num">
                                      <p:cBhvr>
                                        <p:cTn id="8" dur="10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0899">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08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animEffect transition="in" filter="fade">
                                      <p:cBhvr>
                                        <p:cTn id="15" dur="1000"/>
                                        <p:tgtEl>
                                          <p:spTgt spid="80899">
                                            <p:txEl>
                                              <p:pRg st="2" end="2"/>
                                            </p:txEl>
                                          </p:spTgt>
                                        </p:tgtEl>
                                      </p:cBhvr>
                                    </p:animEffect>
                                    <p:anim calcmode="lin" valueType="num">
                                      <p:cBhvr>
                                        <p:cTn id="16" dur="1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0899">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08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80899">
                                            <p:txEl>
                                              <p:pRg st="3" end="3"/>
                                            </p:txEl>
                                          </p:spTgt>
                                        </p:tgtEl>
                                        <p:attrNameLst>
                                          <p:attrName>style.visibility</p:attrName>
                                        </p:attrNameLst>
                                      </p:cBhvr>
                                      <p:to>
                                        <p:strVal val="visible"/>
                                      </p:to>
                                    </p:set>
                                    <p:animEffect transition="in" filter="fade">
                                      <p:cBhvr>
                                        <p:cTn id="23" dur="1000"/>
                                        <p:tgtEl>
                                          <p:spTgt spid="80899">
                                            <p:txEl>
                                              <p:pRg st="3" end="3"/>
                                            </p:txEl>
                                          </p:spTgt>
                                        </p:tgtEl>
                                      </p:cBhvr>
                                    </p:animEffect>
                                    <p:anim calcmode="lin" valueType="num">
                                      <p:cBhvr>
                                        <p:cTn id="24" dur="10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8089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089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64E218C-7AE9-416E-9022-87D7A2C64A51}" type="slidenum">
              <a:rPr lang="en-US" altLang="en-US">
                <a:solidFill>
                  <a:srgbClr val="FFFFFF"/>
                </a:solidFill>
              </a:rPr>
              <a:pPr/>
              <a:t>37</a:t>
            </a:fld>
            <a:endParaRPr lang="en-US" altLang="en-US">
              <a:solidFill>
                <a:srgbClr val="FFFFFF"/>
              </a:solidFill>
            </a:endParaRPr>
          </a:p>
        </p:txBody>
      </p:sp>
      <p:sp>
        <p:nvSpPr>
          <p:cNvPr id="81922" name="Rectangle 2"/>
          <p:cNvSpPr>
            <a:spLocks noGrp="1" noChangeArrowheads="1"/>
          </p:cNvSpPr>
          <p:nvPr>
            <p:ph type="title"/>
          </p:nvPr>
        </p:nvSpPr>
        <p:spPr>
          <a:xfrm>
            <a:off x="304800" y="277813"/>
            <a:ext cx="8458200" cy="1139825"/>
          </a:xfrm>
        </p:spPr>
        <p:txBody>
          <a:bodyPr/>
          <a:lstStyle/>
          <a:p>
            <a:r>
              <a:rPr lang="en-US" altLang="en-US" sz="4000" dirty="0"/>
              <a:t>The Mark of the </a:t>
            </a:r>
            <a:r>
              <a:rPr lang="en-US" altLang="en-US" sz="4000" dirty="0" smtClean="0"/>
              <a:t>Beast</a:t>
            </a:r>
            <a:endParaRPr lang="en-US" altLang="en-US" sz="4000" dirty="0"/>
          </a:p>
        </p:txBody>
      </p:sp>
      <p:sp>
        <p:nvSpPr>
          <p:cNvPr id="81923" name="Rectangle 3"/>
          <p:cNvSpPr>
            <a:spLocks noGrp="1" noChangeArrowheads="1"/>
          </p:cNvSpPr>
          <p:nvPr>
            <p:ph type="body" idx="1"/>
          </p:nvPr>
        </p:nvSpPr>
        <p:spPr>
          <a:xfrm>
            <a:off x="457200" y="1946275"/>
            <a:ext cx="8229600" cy="4530725"/>
          </a:xfrm>
        </p:spPr>
        <p:txBody>
          <a:bodyPr/>
          <a:lstStyle/>
          <a:p>
            <a:r>
              <a:rPr lang="en-US" altLang="en-US" dirty="0"/>
              <a:t>to have free course in the beast’s system, one must have the mark</a:t>
            </a:r>
          </a:p>
          <a:p>
            <a:pPr lvl="1"/>
            <a:r>
              <a:rPr lang="en-US" altLang="en-US" dirty="0"/>
              <a:t>on forehead (shown) or hand (hidden)</a:t>
            </a:r>
          </a:p>
          <a:p>
            <a:pPr lvl="1"/>
            <a:r>
              <a:rPr lang="en-US" altLang="en-US" dirty="0" smtClean="0"/>
              <a:t>no reason to believe in a literal mark</a:t>
            </a:r>
          </a:p>
          <a:p>
            <a:pPr lvl="2"/>
            <a:r>
              <a:rPr lang="en-US" altLang="en-US" dirty="0" smtClean="0"/>
              <a:t>a counterpart to the seal  (7:3</a:t>
            </a:r>
            <a:r>
              <a:rPr lang="en-US" altLang="en-US" dirty="0"/>
              <a:t>)</a:t>
            </a:r>
          </a:p>
          <a:p>
            <a:pPr lvl="1"/>
            <a:r>
              <a:rPr lang="en-US" altLang="en-US" dirty="0"/>
              <a:t>it is speculated that those who worshiped Caesar may have been given some kind of ticket that would allow them to buy and sell in the system</a:t>
            </a:r>
          </a:p>
        </p:txBody>
      </p:sp>
    </p:spTree>
    <p:extLst>
      <p:ext uri="{BB962C8B-B14F-4D97-AF65-F5344CB8AC3E}">
        <p14:creationId xmlns:p14="http://schemas.microsoft.com/office/powerpoint/2010/main" val="41667414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Effect transition="in" filter="fade">
                                      <p:cBhvr>
                                        <p:cTn id="7" dur="1000"/>
                                        <p:tgtEl>
                                          <p:spTgt spid="81923">
                                            <p:txEl>
                                              <p:pRg st="1" end="1"/>
                                            </p:txEl>
                                          </p:spTgt>
                                        </p:tgtEl>
                                      </p:cBhvr>
                                    </p:animEffect>
                                    <p:anim calcmode="lin" valueType="num">
                                      <p:cBhvr>
                                        <p:cTn id="8" dur="10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2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animEffect transition="in" filter="fade">
                                      <p:cBhvr>
                                        <p:cTn id="15" dur="1000"/>
                                        <p:tgtEl>
                                          <p:spTgt spid="81923">
                                            <p:txEl>
                                              <p:pRg st="2" end="2"/>
                                            </p:txEl>
                                          </p:spTgt>
                                        </p:tgtEl>
                                      </p:cBhvr>
                                    </p:animEffect>
                                    <p:anim calcmode="lin" valueType="num">
                                      <p:cBhvr>
                                        <p:cTn id="16" dur="10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2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23">
                                            <p:txEl>
                                              <p:pRg st="2" end="2"/>
                                            </p:txEl>
                                          </p:spTgt>
                                        </p:tgtEl>
                                        <p:attrNameLst>
                                          <p:attrName>ppt_y</p:attrName>
                                        </p:attrNameLst>
                                      </p:cBhvr>
                                      <p:tavLst>
                                        <p:tav tm="0">
                                          <p:val>
                                            <p:strVal val="#ppt_y-.03"/>
                                          </p:val>
                                        </p:tav>
                                        <p:tav tm="100000">
                                          <p:val>
                                            <p:strVal val="#ppt_y"/>
                                          </p:val>
                                        </p:tav>
                                      </p:tavLst>
                                    </p:anim>
                                  </p:childTnLst>
                                </p:cTn>
                              </p:par>
                            </p:childTnLst>
                          </p:cTn>
                        </p:par>
                        <p:par>
                          <p:cTn id="19" fill="hold">
                            <p:stCondLst>
                              <p:cond delay="1000"/>
                            </p:stCondLst>
                            <p:childTnLst>
                              <p:par>
                                <p:cTn id="20" presetID="37" presetClass="entr" presetSubtype="0" fill="hold" grpId="0" nodeType="after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fade">
                                      <p:cBhvr>
                                        <p:cTn id="22" dur="1000"/>
                                        <p:tgtEl>
                                          <p:spTgt spid="81923">
                                            <p:txEl>
                                              <p:pRg st="3" end="3"/>
                                            </p:txEl>
                                          </p:spTgt>
                                        </p:tgtEl>
                                      </p:cBhvr>
                                    </p:animEffect>
                                    <p:anim calcmode="lin" valueType="num">
                                      <p:cBhvr>
                                        <p:cTn id="23" dur="10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81923">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8192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81923">
                                            <p:txEl>
                                              <p:pRg st="4" end="4"/>
                                            </p:txEl>
                                          </p:spTgt>
                                        </p:tgtEl>
                                        <p:attrNameLst>
                                          <p:attrName>style.visibility</p:attrName>
                                        </p:attrNameLst>
                                      </p:cBhvr>
                                      <p:to>
                                        <p:strVal val="visible"/>
                                      </p:to>
                                    </p:set>
                                    <p:animEffect transition="in" filter="fade">
                                      <p:cBhvr>
                                        <p:cTn id="30" dur="1000"/>
                                        <p:tgtEl>
                                          <p:spTgt spid="81923">
                                            <p:txEl>
                                              <p:pRg st="4" end="4"/>
                                            </p:txEl>
                                          </p:spTgt>
                                        </p:tgtEl>
                                      </p:cBhvr>
                                    </p:animEffect>
                                    <p:anim calcmode="lin" valueType="num">
                                      <p:cBhvr>
                                        <p:cTn id="31" dur="1000" fill="hold"/>
                                        <p:tgtEl>
                                          <p:spTgt spid="81923">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81923">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8192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bwMode="auto">
          <a:xfrm>
            <a:off x="7749" y="1636849"/>
            <a:ext cx="9144000" cy="1487351"/>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b="1">
              <a:solidFill>
                <a:srgbClr val="FFFFFF"/>
              </a:solidFill>
            </a:endParaRPr>
          </a:p>
        </p:txBody>
      </p:sp>
      <p:sp>
        <p:nvSpPr>
          <p:cNvPr id="4" name="Slide Number Placeholder 5"/>
          <p:cNvSpPr>
            <a:spLocks noGrp="1"/>
          </p:cNvSpPr>
          <p:nvPr>
            <p:ph type="sldNum" sz="quarter" idx="12"/>
          </p:nvPr>
        </p:nvSpPr>
        <p:spPr/>
        <p:txBody>
          <a:bodyPr/>
          <a:lstStyle/>
          <a:p>
            <a:fld id="{99DCCB81-00BA-48E7-B1EB-F4C1CC8FD8A8}" type="slidenum">
              <a:rPr lang="en-US" altLang="en-US">
                <a:solidFill>
                  <a:srgbClr val="FFFFFF"/>
                </a:solidFill>
              </a:rPr>
              <a:pPr/>
              <a:t>38</a:t>
            </a:fld>
            <a:endParaRPr lang="en-US" altLang="en-US">
              <a:solidFill>
                <a:srgbClr val="FFFFFF"/>
              </a:solidFill>
            </a:endParaRPr>
          </a:p>
        </p:txBody>
      </p:sp>
      <p:sp>
        <p:nvSpPr>
          <p:cNvPr id="82946" name="Rectangle 2"/>
          <p:cNvSpPr>
            <a:spLocks noGrp="1" noChangeArrowheads="1"/>
          </p:cNvSpPr>
          <p:nvPr>
            <p:ph type="title"/>
          </p:nvPr>
        </p:nvSpPr>
        <p:spPr>
          <a:xfrm>
            <a:off x="457200" y="277813"/>
            <a:ext cx="5334000" cy="1139825"/>
          </a:xfrm>
        </p:spPr>
        <p:txBody>
          <a:bodyPr/>
          <a:lstStyle/>
          <a:p>
            <a:r>
              <a:rPr lang="en-US" altLang="en-US" dirty="0"/>
              <a:t>Question 9</a:t>
            </a:r>
          </a:p>
        </p:txBody>
      </p:sp>
      <p:sp>
        <p:nvSpPr>
          <p:cNvPr id="82947" name="Rectangle 3"/>
          <p:cNvSpPr>
            <a:spLocks noGrp="1" noChangeArrowheads="1"/>
          </p:cNvSpPr>
          <p:nvPr>
            <p:ph type="body" idx="1"/>
          </p:nvPr>
        </p:nvSpPr>
        <p:spPr>
          <a:xfrm>
            <a:off x="457200" y="1600200"/>
            <a:ext cx="8229600" cy="5257800"/>
          </a:xfrm>
        </p:spPr>
        <p:txBody>
          <a:bodyPr>
            <a:normAutofit lnSpcReduction="10000"/>
          </a:bodyPr>
          <a:lstStyle/>
          <a:p>
            <a:pPr marL="0" indent="0">
              <a:buNone/>
            </a:pPr>
            <a:r>
              <a:rPr lang="en-US" altLang="en-US" dirty="0" smtClean="0"/>
              <a:t>“Can a Christian compromise the faith to provide for his family and be acceptable to God?”  </a:t>
            </a:r>
          </a:p>
          <a:p>
            <a:r>
              <a:rPr lang="en-US" altLang="en-US" dirty="0" smtClean="0"/>
              <a:t>ANSWER</a:t>
            </a:r>
            <a:r>
              <a:rPr lang="en-US" altLang="en-US" dirty="0"/>
              <a:t>: Verse 18</a:t>
            </a:r>
          </a:p>
          <a:p>
            <a:pPr lvl="1"/>
            <a:r>
              <a:rPr lang="en-US" altLang="en-US" dirty="0"/>
              <a:t>“here is </a:t>
            </a:r>
            <a:r>
              <a:rPr lang="en-US" altLang="en-US" dirty="0" smtClean="0"/>
              <a:t>wisdom”—time </a:t>
            </a:r>
            <a:r>
              <a:rPr lang="en-US" altLang="en-US" dirty="0"/>
              <a:t>for </a:t>
            </a:r>
            <a:r>
              <a:rPr lang="en-US" altLang="en-US" dirty="0" smtClean="0"/>
              <a:t>discernment—the need exists to see things as God does!</a:t>
            </a:r>
            <a:endParaRPr lang="en-US" altLang="en-US" dirty="0"/>
          </a:p>
          <a:p>
            <a:pPr lvl="1"/>
            <a:r>
              <a:rPr lang="en-US" altLang="en-US" dirty="0"/>
              <a:t>those with understanding are to calculate the number of the beast: 666</a:t>
            </a:r>
          </a:p>
          <a:p>
            <a:pPr lvl="1"/>
            <a:r>
              <a:rPr lang="en-US" altLang="en-US" dirty="0"/>
              <a:t>“six hundred and sixty six, the meaning of which is the basis of much vain speculation” (Strong’s 5516)</a:t>
            </a:r>
          </a:p>
        </p:txBody>
      </p:sp>
    </p:spTree>
    <p:extLst>
      <p:ext uri="{BB962C8B-B14F-4D97-AF65-F5344CB8AC3E}">
        <p14:creationId xmlns:p14="http://schemas.microsoft.com/office/powerpoint/2010/main" val="88215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animEffect transition="in" filter="fade">
                                      <p:cBhvr>
                                        <p:cTn id="7" dur="500"/>
                                        <p:tgtEl>
                                          <p:spTgt spid="829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947">
                                            <p:txEl>
                                              <p:pRg st="2" end="2"/>
                                            </p:txEl>
                                          </p:spTgt>
                                        </p:tgtEl>
                                        <p:attrNameLst>
                                          <p:attrName>style.visibility</p:attrName>
                                        </p:attrNameLst>
                                      </p:cBhvr>
                                      <p:to>
                                        <p:strVal val="visible"/>
                                      </p:to>
                                    </p:set>
                                    <p:animEffect transition="in" filter="fade">
                                      <p:cBhvr>
                                        <p:cTn id="12" dur="500"/>
                                        <p:tgtEl>
                                          <p:spTgt spid="829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47">
                                            <p:txEl>
                                              <p:pRg st="3" end="3"/>
                                            </p:txEl>
                                          </p:spTgt>
                                        </p:tgtEl>
                                        <p:attrNameLst>
                                          <p:attrName>style.visibility</p:attrName>
                                        </p:attrNameLst>
                                      </p:cBhvr>
                                      <p:to>
                                        <p:strVal val="visible"/>
                                      </p:to>
                                    </p:set>
                                    <p:animEffect transition="in" filter="fade">
                                      <p:cBhvr>
                                        <p:cTn id="17" dur="500"/>
                                        <p:tgtEl>
                                          <p:spTgt spid="829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947">
                                            <p:txEl>
                                              <p:pRg st="4" end="4"/>
                                            </p:txEl>
                                          </p:spTgt>
                                        </p:tgtEl>
                                        <p:attrNameLst>
                                          <p:attrName>style.visibility</p:attrName>
                                        </p:attrNameLst>
                                      </p:cBhvr>
                                      <p:to>
                                        <p:strVal val="visible"/>
                                      </p:to>
                                    </p:set>
                                    <p:animEffect transition="in" filter="fade">
                                      <p:cBhvr>
                                        <p:cTn id="22" dur="500"/>
                                        <p:tgtEl>
                                          <p:spTgt spid="82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sz="8800">
                <a:solidFill>
                  <a:srgbClr val="FF0000"/>
                </a:solidFill>
                <a:effectLst>
                  <a:outerShdw blurRad="38100" dist="38100" dir="2700000" algn="tl">
                    <a:srgbClr val="FFFFFF"/>
                  </a:outerShdw>
                </a:effectLst>
              </a:rPr>
              <a:t>666</a:t>
            </a:r>
          </a:p>
        </p:txBody>
      </p:sp>
      <p:sp>
        <p:nvSpPr>
          <p:cNvPr id="83971" name="Rectangle 3"/>
          <p:cNvSpPr>
            <a:spLocks noGrp="1" noChangeArrowheads="1"/>
          </p:cNvSpPr>
          <p:nvPr>
            <p:ph type="body" idx="1"/>
          </p:nvPr>
        </p:nvSpPr>
        <p:spPr>
          <a:xfrm>
            <a:off x="457200" y="1600200"/>
            <a:ext cx="8229600" cy="5257800"/>
          </a:xfrm>
        </p:spPr>
        <p:txBody>
          <a:bodyPr/>
          <a:lstStyle/>
          <a:p>
            <a:pPr marL="0" indent="0">
              <a:lnSpc>
                <a:spcPct val="90000"/>
              </a:lnSpc>
              <a:buNone/>
            </a:pPr>
            <a:r>
              <a:rPr lang="en-US" altLang="en-US" sz="3600" dirty="0"/>
              <a:t>THE PROPER UNDERSTANDING OF “666” IS BASED ON </a:t>
            </a:r>
            <a:r>
              <a:rPr lang="en-US" altLang="en-US" sz="3600" dirty="0" smtClean="0"/>
              <a:t>UNDERSTANDING THREE TRIADS </a:t>
            </a:r>
            <a:endParaRPr lang="en-US" altLang="en-US" sz="3600" dirty="0"/>
          </a:p>
          <a:p>
            <a:pPr marL="742950" indent="-742950">
              <a:lnSpc>
                <a:spcPct val="90000"/>
              </a:lnSpc>
              <a:buFont typeface="+mj-lt"/>
              <a:buAutoNum type="arabicPeriod"/>
            </a:pPr>
            <a:r>
              <a:rPr lang="en-US" altLang="en-US" sz="3600" dirty="0" smtClean="0"/>
              <a:t>“</a:t>
            </a:r>
            <a:r>
              <a:rPr lang="en-US" altLang="en-US" sz="3600" dirty="0"/>
              <a:t>Holy, Holy, Holy” (4:8)</a:t>
            </a:r>
          </a:p>
          <a:p>
            <a:pPr marL="742950" indent="-742950">
              <a:lnSpc>
                <a:spcPct val="90000"/>
              </a:lnSpc>
              <a:buFont typeface="+mj-lt"/>
              <a:buAutoNum type="arabicPeriod"/>
            </a:pPr>
            <a:r>
              <a:rPr lang="en-US" altLang="en-US" sz="3600" dirty="0"/>
              <a:t>“woe, woe, woe” (8:13)</a:t>
            </a:r>
          </a:p>
          <a:p>
            <a:pPr marL="742950" indent="-742950">
              <a:lnSpc>
                <a:spcPct val="90000"/>
              </a:lnSpc>
              <a:buFont typeface="+mj-lt"/>
              <a:buAutoNum type="arabicPeriod"/>
            </a:pPr>
            <a:r>
              <a:rPr lang="en-US" altLang="en-US" sz="3600" dirty="0"/>
              <a:t>“six, six, six” (13:18)</a:t>
            </a:r>
            <a:endParaRPr lang="en-US" altLang="en-US" sz="4400" b="1" dirty="0"/>
          </a:p>
          <a:p>
            <a:pPr lvl="1">
              <a:lnSpc>
                <a:spcPct val="90000"/>
              </a:lnSpc>
              <a:buFont typeface="Wingdings" panose="05000000000000000000" pitchFamily="2" charset="2"/>
              <a:buChar char="Ø"/>
            </a:pPr>
            <a:r>
              <a:rPr lang="en-US" altLang="en-US" dirty="0" smtClean="0"/>
              <a:t>numbers </a:t>
            </a:r>
            <a:r>
              <a:rPr lang="en-US" altLang="en-US" dirty="0"/>
              <a:t>in Revelation are to be understood </a:t>
            </a:r>
            <a:r>
              <a:rPr lang="en-US" altLang="en-US" dirty="0" smtClean="0"/>
              <a:t>symbolically, not as a riddle or game</a:t>
            </a:r>
          </a:p>
          <a:p>
            <a:pPr lvl="1">
              <a:lnSpc>
                <a:spcPct val="90000"/>
              </a:lnSpc>
              <a:buFont typeface="Wingdings" panose="05000000000000000000" pitchFamily="2" charset="2"/>
              <a:buChar char="Ø"/>
            </a:pPr>
            <a:r>
              <a:rPr lang="en-US" altLang="en-US" dirty="0"/>
              <a:t>b</a:t>
            </a:r>
            <a:r>
              <a:rPr lang="en-US" altLang="en-US" dirty="0" smtClean="0"/>
              <a:t>eware of the fruitless pursuits of “</a:t>
            </a:r>
            <a:r>
              <a:rPr lang="en-US" altLang="en-US" dirty="0" err="1" smtClean="0"/>
              <a:t>gematria</a:t>
            </a:r>
            <a:r>
              <a:rPr lang="en-US" altLang="en-US" dirty="0" smtClean="0"/>
              <a:t>”</a:t>
            </a:r>
          </a:p>
        </p:txBody>
      </p:sp>
    </p:spTree>
    <p:extLst>
      <p:ext uri="{BB962C8B-B14F-4D97-AF65-F5344CB8AC3E}">
        <p14:creationId xmlns:p14="http://schemas.microsoft.com/office/powerpoint/2010/main" val="2682860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fade">
                                      <p:cBhvr>
                                        <p:cTn id="7" dur="500"/>
                                        <p:tgtEl>
                                          <p:spTgt spid="839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971">
                                            <p:txEl>
                                              <p:pRg st="2" end="2"/>
                                            </p:txEl>
                                          </p:spTgt>
                                        </p:tgtEl>
                                        <p:attrNameLst>
                                          <p:attrName>style.visibility</p:attrName>
                                        </p:attrNameLst>
                                      </p:cBhvr>
                                      <p:to>
                                        <p:strVal val="visible"/>
                                      </p:to>
                                    </p:set>
                                    <p:animEffect transition="in" filter="fade">
                                      <p:cBhvr>
                                        <p:cTn id="12" dur="500"/>
                                        <p:tgtEl>
                                          <p:spTgt spid="839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Effect transition="in" filter="fade">
                                      <p:cBhvr>
                                        <p:cTn id="17" dur="500"/>
                                        <p:tgtEl>
                                          <p:spTgt spid="839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3971">
                                            <p:txEl>
                                              <p:pRg st="4" end="4"/>
                                            </p:txEl>
                                          </p:spTgt>
                                        </p:tgtEl>
                                        <p:attrNameLst>
                                          <p:attrName>style.visibility</p:attrName>
                                        </p:attrNameLst>
                                      </p:cBhvr>
                                      <p:to>
                                        <p:strVal val="visible"/>
                                      </p:to>
                                    </p:set>
                                    <p:animEffect transition="in" filter="fade">
                                      <p:cBhvr>
                                        <p:cTn id="22" dur="500"/>
                                        <p:tgtEl>
                                          <p:spTgt spid="839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3971">
                                            <p:txEl>
                                              <p:pRg st="5" end="5"/>
                                            </p:txEl>
                                          </p:spTgt>
                                        </p:tgtEl>
                                        <p:attrNameLst>
                                          <p:attrName>style.visibility</p:attrName>
                                        </p:attrNameLst>
                                      </p:cBhvr>
                                      <p:to>
                                        <p:strVal val="visible"/>
                                      </p:to>
                                    </p:set>
                                    <p:animEffect transition="in" filter="fade">
                                      <p:cBhvr>
                                        <p:cTn id="27" dur="500"/>
                                        <p:tgtEl>
                                          <p:spTgt spid="83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663857-664E-4F92-ACB8-D2A0482ECD6E}" type="slidenum">
              <a:rPr lang="en-US" altLang="en-US">
                <a:solidFill>
                  <a:srgbClr val="FFFFFF"/>
                </a:solidFill>
              </a:rPr>
              <a:pPr/>
              <a:t>4</a:t>
            </a:fld>
            <a:endParaRPr lang="en-US" altLang="en-US">
              <a:solidFill>
                <a:srgbClr val="FFFFFF"/>
              </a:solidFill>
            </a:endParaRPr>
          </a:p>
        </p:txBody>
      </p:sp>
      <p:sp>
        <p:nvSpPr>
          <p:cNvPr id="59395" name="Rectangle 3"/>
          <p:cNvSpPr>
            <a:spLocks noGrp="1" noChangeArrowheads="1"/>
          </p:cNvSpPr>
          <p:nvPr>
            <p:ph type="body" idx="1"/>
          </p:nvPr>
        </p:nvSpPr>
        <p:spPr/>
        <p:txBody>
          <a:bodyPr/>
          <a:lstStyle/>
          <a:p>
            <a:r>
              <a:rPr lang="en-US" altLang="en-US" sz="3600" dirty="0"/>
              <a:t>“sea,” “horns,” and “blasphemy”</a:t>
            </a:r>
            <a:br>
              <a:rPr lang="en-US" altLang="en-US" sz="3600" dirty="0"/>
            </a:br>
            <a:r>
              <a:rPr lang="en-US" altLang="en-US" sz="3600" dirty="0"/>
              <a:t>– links to Rome</a:t>
            </a:r>
          </a:p>
          <a:p>
            <a:pPr lvl="1"/>
            <a:r>
              <a:rPr lang="en-US" altLang="en-US" sz="3200" dirty="0"/>
              <a:t>beast out of </a:t>
            </a:r>
            <a:r>
              <a:rPr lang="en-US" altLang="en-US" sz="3200" dirty="0" smtClean="0"/>
              <a:t>sea, Rev</a:t>
            </a:r>
            <a:r>
              <a:rPr lang="en-US" altLang="en-US" sz="3200" dirty="0"/>
              <a:t>. 13:1</a:t>
            </a:r>
          </a:p>
          <a:p>
            <a:pPr lvl="2"/>
            <a:r>
              <a:rPr lang="en-US" altLang="en-US" sz="2800" dirty="0"/>
              <a:t>four beasts from the </a:t>
            </a:r>
            <a:r>
              <a:rPr lang="en-US" altLang="en-US" sz="2800" dirty="0" smtClean="0"/>
              <a:t>sea, Dan</a:t>
            </a:r>
            <a:r>
              <a:rPr lang="en-US" altLang="en-US" sz="2800" dirty="0"/>
              <a:t>. 7:2, 3</a:t>
            </a:r>
          </a:p>
          <a:p>
            <a:pPr lvl="1"/>
            <a:r>
              <a:rPr lang="en-US" altLang="en-US" sz="3200" dirty="0"/>
              <a:t>ten </a:t>
            </a:r>
            <a:r>
              <a:rPr lang="en-US" altLang="en-US" sz="3200" dirty="0" smtClean="0"/>
              <a:t>horns, Rev</a:t>
            </a:r>
            <a:r>
              <a:rPr lang="en-US" altLang="en-US" sz="3200" dirty="0"/>
              <a:t>. 13:1</a:t>
            </a:r>
          </a:p>
          <a:p>
            <a:pPr lvl="2"/>
            <a:r>
              <a:rPr lang="en-US" altLang="en-US" sz="2800" dirty="0"/>
              <a:t>ten </a:t>
            </a:r>
            <a:r>
              <a:rPr lang="en-US" altLang="en-US" sz="2800" dirty="0" smtClean="0"/>
              <a:t>horns, Dan</a:t>
            </a:r>
            <a:r>
              <a:rPr lang="en-US" altLang="en-US" sz="2800" dirty="0"/>
              <a:t>. 7:7</a:t>
            </a:r>
          </a:p>
          <a:p>
            <a:pPr lvl="1"/>
            <a:r>
              <a:rPr lang="en-US" altLang="en-US" sz="3200" dirty="0"/>
              <a:t>blasphemous name on </a:t>
            </a:r>
            <a:r>
              <a:rPr lang="en-US" altLang="en-US" sz="3200" dirty="0" smtClean="0"/>
              <a:t>head,  </a:t>
            </a:r>
            <a:r>
              <a:rPr lang="en-US" altLang="en-US" sz="3200" dirty="0"/>
              <a:t>Rev. 13:1</a:t>
            </a:r>
          </a:p>
          <a:p>
            <a:pPr lvl="2"/>
            <a:r>
              <a:rPr lang="en-US" altLang="en-US" sz="2800" dirty="0"/>
              <a:t>spoke pompous words against the Most </a:t>
            </a:r>
            <a:r>
              <a:rPr lang="en-US" altLang="en-US" sz="2800" dirty="0" smtClean="0"/>
              <a:t>High, Dan</a:t>
            </a:r>
            <a:r>
              <a:rPr lang="en-US" altLang="en-US" sz="2800" dirty="0"/>
              <a:t>. 7:25</a:t>
            </a:r>
          </a:p>
        </p:txBody>
      </p:sp>
      <p:sp>
        <p:nvSpPr>
          <p:cNvPr id="59396" name="Rectangle 4"/>
          <p:cNvSpPr>
            <a:spLocks noGrp="1" noChangeArrowheads="1"/>
          </p:cNvSpPr>
          <p:nvPr>
            <p:ph type="title"/>
          </p:nvPr>
        </p:nvSpPr>
        <p:spPr>
          <a:noFill/>
          <a:ln/>
        </p:spPr>
        <p:txBody>
          <a:bodyPr/>
          <a:lstStyle/>
          <a:p>
            <a:r>
              <a:rPr lang="en-US" altLang="en-US"/>
              <a:t>Sea Beast (13:1-10)</a:t>
            </a:r>
          </a:p>
        </p:txBody>
      </p:sp>
    </p:spTree>
    <p:extLst>
      <p:ext uri="{BB962C8B-B14F-4D97-AF65-F5344CB8AC3E}">
        <p14:creationId xmlns:p14="http://schemas.microsoft.com/office/powerpoint/2010/main" val="1664946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sz="8800">
                <a:solidFill>
                  <a:srgbClr val="FF0000"/>
                </a:solidFill>
                <a:effectLst>
                  <a:outerShdw blurRad="38100" dist="38100" dir="2700000" algn="tl">
                    <a:srgbClr val="FFFFFF"/>
                  </a:outerShdw>
                </a:effectLst>
              </a:rPr>
              <a:t>666</a:t>
            </a:r>
          </a:p>
        </p:txBody>
      </p:sp>
      <p:sp>
        <p:nvSpPr>
          <p:cNvPr id="83971" name="Rectangle 3"/>
          <p:cNvSpPr>
            <a:spLocks noGrp="1" noChangeArrowheads="1"/>
          </p:cNvSpPr>
          <p:nvPr>
            <p:ph type="body" idx="1"/>
          </p:nvPr>
        </p:nvSpPr>
        <p:spPr>
          <a:xfrm>
            <a:off x="457200" y="1600200"/>
            <a:ext cx="8229600" cy="5257800"/>
          </a:xfrm>
        </p:spPr>
        <p:txBody>
          <a:bodyPr/>
          <a:lstStyle/>
          <a:p>
            <a:pPr marL="0" indent="0">
              <a:lnSpc>
                <a:spcPct val="90000"/>
              </a:lnSpc>
              <a:buNone/>
            </a:pPr>
            <a:r>
              <a:rPr lang="en-US" altLang="en-US" sz="3600" dirty="0" smtClean="0"/>
              <a:t>THE PROPER UNDERSTANDING OF “666” IS BASED ON UNDERSTANDING “7” </a:t>
            </a:r>
          </a:p>
          <a:p>
            <a:pPr lvl="1">
              <a:lnSpc>
                <a:spcPct val="90000"/>
              </a:lnSpc>
            </a:pPr>
            <a:r>
              <a:rPr lang="en-US" altLang="en-US" sz="3200" dirty="0" smtClean="0"/>
              <a:t>“</a:t>
            </a:r>
            <a:r>
              <a:rPr lang="en-US" altLang="en-US" sz="3200" dirty="0"/>
              <a:t>7” represents </a:t>
            </a:r>
            <a:r>
              <a:rPr lang="en-US" altLang="en-US" sz="3200" dirty="0" smtClean="0"/>
              <a:t>completeness and perfection (Ps. 12:6; Matt. 18:21; Rev. 3:1)</a:t>
            </a:r>
            <a:endParaRPr lang="en-US" altLang="en-US" sz="3200" dirty="0"/>
          </a:p>
          <a:p>
            <a:pPr lvl="1">
              <a:lnSpc>
                <a:spcPct val="90000"/>
              </a:lnSpc>
            </a:pPr>
            <a:r>
              <a:rPr lang="en-US" altLang="en-US" sz="3200" dirty="0"/>
              <a:t>“6” </a:t>
            </a:r>
            <a:r>
              <a:rPr lang="en-US" altLang="en-US" sz="3200" dirty="0" smtClean="0"/>
              <a:t>is a number which represents man </a:t>
            </a:r>
          </a:p>
          <a:p>
            <a:pPr lvl="2">
              <a:lnSpc>
                <a:spcPct val="90000"/>
              </a:lnSpc>
            </a:pPr>
            <a:r>
              <a:rPr lang="en-US" altLang="en-US" sz="2800" dirty="0" smtClean="0"/>
              <a:t>created on day six; man is not the Creator</a:t>
            </a:r>
          </a:p>
          <a:p>
            <a:pPr lvl="2">
              <a:lnSpc>
                <a:spcPct val="90000"/>
              </a:lnSpc>
            </a:pPr>
            <a:r>
              <a:rPr lang="en-US" altLang="en-US" sz="2800" dirty="0" smtClean="0"/>
              <a:t>imperfect (Prov. 14:12; Jer. 10:23; Ps. 127:1; </a:t>
            </a:r>
            <a:br>
              <a:rPr lang="en-US" altLang="en-US" sz="2800" dirty="0" smtClean="0"/>
            </a:br>
            <a:r>
              <a:rPr lang="en-US" altLang="en-US" sz="2800" dirty="0" smtClean="0"/>
              <a:t>2 Cor. 3:5)</a:t>
            </a:r>
          </a:p>
          <a:p>
            <a:pPr lvl="2">
              <a:lnSpc>
                <a:spcPct val="90000"/>
              </a:lnSpc>
            </a:pPr>
            <a:r>
              <a:rPr lang="en-US" altLang="en-US" sz="2800" dirty="0" smtClean="0"/>
              <a:t> given to deception (Num. 23:19)</a:t>
            </a:r>
            <a:endParaRPr lang="en-US" altLang="en-US" sz="2800" dirty="0"/>
          </a:p>
        </p:txBody>
      </p:sp>
    </p:spTree>
    <p:extLst>
      <p:ext uri="{BB962C8B-B14F-4D97-AF65-F5344CB8AC3E}">
        <p14:creationId xmlns:p14="http://schemas.microsoft.com/office/powerpoint/2010/main" val="36318039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fade">
                                      <p:cBhvr>
                                        <p:cTn id="7" dur="500"/>
                                        <p:tgtEl>
                                          <p:spTgt spid="839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971">
                                            <p:txEl>
                                              <p:pRg st="2" end="2"/>
                                            </p:txEl>
                                          </p:spTgt>
                                        </p:tgtEl>
                                        <p:attrNameLst>
                                          <p:attrName>style.visibility</p:attrName>
                                        </p:attrNameLst>
                                      </p:cBhvr>
                                      <p:to>
                                        <p:strVal val="visible"/>
                                      </p:to>
                                    </p:set>
                                    <p:animEffect transition="in" filter="fade">
                                      <p:cBhvr>
                                        <p:cTn id="12" dur="500"/>
                                        <p:tgtEl>
                                          <p:spTgt spid="839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Effect transition="in" filter="fade">
                                      <p:cBhvr>
                                        <p:cTn id="17" dur="500"/>
                                        <p:tgtEl>
                                          <p:spTgt spid="839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3971">
                                            <p:txEl>
                                              <p:pRg st="4" end="4"/>
                                            </p:txEl>
                                          </p:spTgt>
                                        </p:tgtEl>
                                        <p:attrNameLst>
                                          <p:attrName>style.visibility</p:attrName>
                                        </p:attrNameLst>
                                      </p:cBhvr>
                                      <p:to>
                                        <p:strVal val="visible"/>
                                      </p:to>
                                    </p:set>
                                    <p:animEffect transition="in" filter="fade">
                                      <p:cBhvr>
                                        <p:cTn id="22" dur="500"/>
                                        <p:tgtEl>
                                          <p:spTgt spid="839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3971">
                                            <p:txEl>
                                              <p:pRg st="5" end="5"/>
                                            </p:txEl>
                                          </p:spTgt>
                                        </p:tgtEl>
                                        <p:attrNameLst>
                                          <p:attrName>style.visibility</p:attrName>
                                        </p:attrNameLst>
                                      </p:cBhvr>
                                      <p:to>
                                        <p:strVal val="visible"/>
                                      </p:to>
                                    </p:set>
                                    <p:animEffect transition="in" filter="fade">
                                      <p:cBhvr>
                                        <p:cTn id="27" dur="500"/>
                                        <p:tgtEl>
                                          <p:spTgt spid="83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sz="8800">
                <a:solidFill>
                  <a:srgbClr val="FF0000"/>
                </a:solidFill>
                <a:effectLst>
                  <a:outerShdw blurRad="38100" dist="38100" dir="2700000" algn="tl">
                    <a:srgbClr val="FFFFFF"/>
                  </a:outerShdw>
                </a:effectLst>
              </a:rPr>
              <a:t>666</a:t>
            </a:r>
          </a:p>
        </p:txBody>
      </p:sp>
      <p:sp>
        <p:nvSpPr>
          <p:cNvPr id="83971" name="Rectangle 3"/>
          <p:cNvSpPr>
            <a:spLocks noGrp="1" noChangeArrowheads="1"/>
          </p:cNvSpPr>
          <p:nvPr>
            <p:ph type="body" idx="1"/>
          </p:nvPr>
        </p:nvSpPr>
        <p:spPr>
          <a:xfrm>
            <a:off x="457200" y="1600200"/>
            <a:ext cx="8229600" cy="5257800"/>
          </a:xfrm>
        </p:spPr>
        <p:txBody>
          <a:bodyPr/>
          <a:lstStyle/>
          <a:p>
            <a:pPr>
              <a:lnSpc>
                <a:spcPct val="90000"/>
              </a:lnSpc>
            </a:pPr>
            <a:r>
              <a:rPr lang="en-US" altLang="en-US" sz="3600" dirty="0" smtClean="0"/>
              <a:t>Any system that is “666” is:</a:t>
            </a:r>
          </a:p>
          <a:p>
            <a:pPr lvl="1">
              <a:lnSpc>
                <a:spcPct val="90000"/>
              </a:lnSpc>
            </a:pPr>
            <a:r>
              <a:rPr lang="en-US" altLang="en-US" dirty="0" smtClean="0"/>
              <a:t>purely of human origin</a:t>
            </a:r>
          </a:p>
          <a:p>
            <a:pPr lvl="1">
              <a:lnSpc>
                <a:spcPct val="90000"/>
              </a:lnSpc>
            </a:pPr>
            <a:r>
              <a:rPr lang="en-US" altLang="en-US" dirty="0" smtClean="0"/>
              <a:t>is destined to fail when it opposes Christ</a:t>
            </a:r>
            <a:endParaRPr lang="en-US" altLang="en-US" dirty="0"/>
          </a:p>
          <a:p>
            <a:pPr>
              <a:lnSpc>
                <a:spcPct val="90000"/>
              </a:lnSpc>
            </a:pPr>
            <a:r>
              <a:rPr lang="en-US" altLang="en-US" sz="3600" dirty="0"/>
              <a:t>“failure” (6) upon “failure” (6) upon “failure” (6)</a:t>
            </a:r>
          </a:p>
          <a:p>
            <a:pPr algn="r">
              <a:lnSpc>
                <a:spcPct val="90000"/>
              </a:lnSpc>
              <a:buFont typeface="Wingdings" pitchFamily="2" charset="2"/>
              <a:buNone/>
            </a:pPr>
            <a:endParaRPr lang="en-US" altLang="en-US" dirty="0"/>
          </a:p>
          <a:p>
            <a:pPr algn="r">
              <a:lnSpc>
                <a:spcPct val="90000"/>
              </a:lnSpc>
              <a:buFont typeface="Wingdings" pitchFamily="2" charset="2"/>
              <a:buNone/>
            </a:pPr>
            <a:r>
              <a:rPr lang="en-US" altLang="en-US" sz="4000" b="1" dirty="0"/>
              <a:t>“Revelation” answers who we </a:t>
            </a:r>
            <a:r>
              <a:rPr lang="en-US" altLang="en-US" sz="4000" b="1" dirty="0" smtClean="0"/>
              <a:t>are to be </a:t>
            </a:r>
            <a:r>
              <a:rPr lang="en-US" altLang="en-US" sz="4000" b="1" dirty="0"/>
              <a:t>committed </a:t>
            </a:r>
            <a:r>
              <a:rPr lang="en-US" altLang="en-US" sz="4000" b="1" dirty="0" smtClean="0"/>
              <a:t>to in order to be protected  in eternity!</a:t>
            </a:r>
            <a:endParaRPr lang="en-US" altLang="en-US" sz="4000" b="1" dirty="0"/>
          </a:p>
        </p:txBody>
      </p:sp>
    </p:spTree>
    <p:extLst>
      <p:ext uri="{BB962C8B-B14F-4D97-AF65-F5344CB8AC3E}">
        <p14:creationId xmlns:p14="http://schemas.microsoft.com/office/powerpoint/2010/main" val="371655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971">
                                            <p:txEl>
                                              <p:pRg st="3" end="3"/>
                                            </p:txEl>
                                          </p:spTgt>
                                        </p:tgtEl>
                                        <p:attrNameLst>
                                          <p:attrName>style.visibility</p:attrName>
                                        </p:attrNameLst>
                                      </p:cBhvr>
                                      <p:to>
                                        <p:strVal val="visible"/>
                                      </p:to>
                                    </p:set>
                                    <p:animEffect transition="in" filter="fade">
                                      <p:cBhvr>
                                        <p:cTn id="7" dur="500"/>
                                        <p:tgtEl>
                                          <p:spTgt spid="8397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971">
                                            <p:txEl>
                                              <p:pRg st="5" end="5"/>
                                            </p:txEl>
                                          </p:spTgt>
                                        </p:tgtEl>
                                        <p:attrNameLst>
                                          <p:attrName>style.visibility</p:attrName>
                                        </p:attrNameLst>
                                      </p:cBhvr>
                                      <p:to>
                                        <p:strVal val="visible"/>
                                      </p:to>
                                    </p:set>
                                    <p:animEffect transition="in" filter="fade">
                                      <p:cBhvr>
                                        <p:cTn id="12" dur="500"/>
                                        <p:tgtEl>
                                          <p:spTgt spid="83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Beasts Of The Dragon (Revelation 13)</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4609818"/>
              </p:ext>
            </p:extLst>
          </p:nvPr>
        </p:nvGraphicFramePr>
        <p:xfrm>
          <a:off x="457200" y="1600200"/>
          <a:ext cx="8229600" cy="4297680"/>
        </p:xfrm>
        <a:graphic>
          <a:graphicData uri="http://schemas.openxmlformats.org/drawingml/2006/table">
            <a:tbl>
              <a:tblPr firstRow="1" bandRow="1">
                <a:tableStyleId>{5940675A-B579-460E-94D1-54222C63F5DA}</a:tableStyleId>
              </a:tblPr>
              <a:tblGrid>
                <a:gridCol w="2057400"/>
                <a:gridCol w="2057400"/>
                <a:gridCol w="2057400"/>
                <a:gridCol w="2057400"/>
              </a:tblGrid>
              <a:tr h="370840">
                <a:tc>
                  <a:txBody>
                    <a:bodyPr/>
                    <a:lstStyle/>
                    <a:p>
                      <a:r>
                        <a:rPr lang="en-US" sz="2400" b="1" dirty="0" smtClean="0">
                          <a:latin typeface="Candara" panose="020E0502030303020204" pitchFamily="34" charset="0"/>
                        </a:rPr>
                        <a:t>Allies</a:t>
                      </a:r>
                      <a:endParaRPr lang="en-US" sz="2400" b="1" dirty="0">
                        <a:latin typeface="Candara" panose="020E0502030303020204" pitchFamily="34" charset="0"/>
                      </a:endParaRPr>
                    </a:p>
                  </a:txBody>
                  <a:tcPr>
                    <a:solidFill>
                      <a:schemeClr val="bg2">
                        <a:lumMod val="75000"/>
                      </a:schemeClr>
                    </a:solidFill>
                  </a:tcPr>
                </a:tc>
                <a:tc>
                  <a:txBody>
                    <a:bodyPr/>
                    <a:lstStyle/>
                    <a:p>
                      <a:r>
                        <a:rPr lang="en-US" sz="2400" b="1" dirty="0" smtClean="0">
                          <a:latin typeface="Candara" panose="020E0502030303020204" pitchFamily="34" charset="0"/>
                        </a:rPr>
                        <a:t>Means Of Influence</a:t>
                      </a:r>
                      <a:endParaRPr lang="en-US" sz="2400" b="1" dirty="0">
                        <a:latin typeface="Candara" panose="020E0502030303020204" pitchFamily="34" charset="0"/>
                      </a:endParaRPr>
                    </a:p>
                  </a:txBody>
                  <a:tcPr>
                    <a:solidFill>
                      <a:schemeClr val="bg2">
                        <a:lumMod val="75000"/>
                      </a:schemeClr>
                    </a:solidFill>
                  </a:tcPr>
                </a:tc>
                <a:tc>
                  <a:txBody>
                    <a:bodyPr/>
                    <a:lstStyle/>
                    <a:p>
                      <a:r>
                        <a:rPr lang="en-US" sz="2400" b="1" dirty="0" smtClean="0">
                          <a:latin typeface="Candara" panose="020E0502030303020204" pitchFamily="34" charset="0"/>
                        </a:rPr>
                        <a:t>Significance In John’s Day</a:t>
                      </a:r>
                      <a:endParaRPr lang="en-US" sz="2400" b="1" dirty="0">
                        <a:latin typeface="Candara" panose="020E0502030303020204" pitchFamily="34" charset="0"/>
                      </a:endParaRPr>
                    </a:p>
                  </a:txBody>
                  <a:tcPr>
                    <a:solidFill>
                      <a:schemeClr val="bg2">
                        <a:lumMod val="75000"/>
                      </a:schemeClr>
                    </a:solidFill>
                  </a:tcPr>
                </a:tc>
                <a:tc>
                  <a:txBody>
                    <a:bodyPr/>
                    <a:lstStyle/>
                    <a:p>
                      <a:r>
                        <a:rPr lang="en-US" sz="2400" b="1" dirty="0" smtClean="0">
                          <a:latin typeface="Candara" panose="020E0502030303020204" pitchFamily="34" charset="0"/>
                        </a:rPr>
                        <a:t>Application In Any Age</a:t>
                      </a:r>
                      <a:endParaRPr lang="en-US" sz="2400" b="1" dirty="0">
                        <a:latin typeface="Candara" panose="020E0502030303020204" pitchFamily="34" charset="0"/>
                      </a:endParaRPr>
                    </a:p>
                  </a:txBody>
                  <a:tcPr>
                    <a:solidFill>
                      <a:schemeClr val="bg2">
                        <a:lumMod val="75000"/>
                      </a:schemeClr>
                    </a:solidFill>
                  </a:tcPr>
                </a:tc>
              </a:tr>
              <a:tr h="370840">
                <a:tc>
                  <a:txBody>
                    <a:bodyPr/>
                    <a:lstStyle/>
                    <a:p>
                      <a:r>
                        <a:rPr lang="en-US" sz="2400" dirty="0" smtClean="0">
                          <a:latin typeface="Candara" panose="020E0502030303020204" pitchFamily="34" charset="0"/>
                        </a:rPr>
                        <a:t>SEA-BEAST</a:t>
                      </a:r>
                      <a:endParaRPr lang="en-US" sz="2400" dirty="0">
                        <a:latin typeface="Candara" panose="020E0502030303020204" pitchFamily="34" charset="0"/>
                      </a:endParaRPr>
                    </a:p>
                  </a:txBody>
                  <a:tcPr/>
                </a:tc>
                <a:tc>
                  <a:txBody>
                    <a:bodyPr/>
                    <a:lstStyle/>
                    <a:p>
                      <a:r>
                        <a:rPr lang="en-US" sz="2400" dirty="0" smtClean="0">
                          <a:latin typeface="Candara" panose="020E0502030303020204" pitchFamily="34" charset="0"/>
                        </a:rPr>
                        <a:t>Power, Pressure, Persecution</a:t>
                      </a:r>
                      <a:endParaRPr lang="en-US" sz="2400" dirty="0">
                        <a:latin typeface="Candara" panose="020E0502030303020204" pitchFamily="34" charset="0"/>
                      </a:endParaRPr>
                    </a:p>
                  </a:txBody>
                  <a:tcPr/>
                </a:tc>
                <a:tc>
                  <a:txBody>
                    <a:bodyPr/>
                    <a:lstStyle/>
                    <a:p>
                      <a:r>
                        <a:rPr lang="en-US" sz="2400" dirty="0" smtClean="0">
                          <a:latin typeface="Candara" panose="020E0502030303020204" pitchFamily="34" charset="0"/>
                        </a:rPr>
                        <a:t>Roman Empire</a:t>
                      </a:r>
                      <a:r>
                        <a:rPr lang="en-US" sz="2400" baseline="0" dirty="0" smtClean="0">
                          <a:latin typeface="Candara" panose="020E0502030303020204" pitchFamily="34" charset="0"/>
                        </a:rPr>
                        <a:t> &amp; Emperor</a:t>
                      </a:r>
                      <a:endParaRPr lang="en-US" sz="2400" dirty="0">
                        <a:latin typeface="Candara" panose="020E0502030303020204" pitchFamily="34" charset="0"/>
                      </a:endParaRPr>
                    </a:p>
                  </a:txBody>
                  <a:tcPr/>
                </a:tc>
                <a:tc>
                  <a:txBody>
                    <a:bodyPr/>
                    <a:lstStyle/>
                    <a:p>
                      <a:r>
                        <a:rPr lang="en-US" sz="2400" dirty="0" smtClean="0">
                          <a:latin typeface="Candara" panose="020E0502030303020204" pitchFamily="34" charset="0"/>
                        </a:rPr>
                        <a:t>Any</a:t>
                      </a:r>
                      <a:r>
                        <a:rPr lang="en-US" sz="2400" baseline="0" dirty="0" smtClean="0">
                          <a:latin typeface="Candara" panose="020E0502030303020204" pitchFamily="34" charset="0"/>
                        </a:rPr>
                        <a:t> form of intimidation to silence Christians</a:t>
                      </a:r>
                      <a:endParaRPr lang="en-US" sz="2400" dirty="0">
                        <a:latin typeface="Candara" panose="020E0502030303020204" pitchFamily="34" charset="0"/>
                      </a:endParaRPr>
                    </a:p>
                  </a:txBody>
                  <a:tcPr/>
                </a:tc>
              </a:tr>
              <a:tr h="370840">
                <a:tc>
                  <a:txBody>
                    <a:bodyPr/>
                    <a:lstStyle/>
                    <a:p>
                      <a:r>
                        <a:rPr lang="en-US" sz="2400" spc="-150" dirty="0" smtClean="0">
                          <a:latin typeface="Candara" panose="020E0502030303020204" pitchFamily="34" charset="0"/>
                        </a:rPr>
                        <a:t>LAND-BEAST</a:t>
                      </a:r>
                      <a:endParaRPr lang="en-US" sz="2400" spc="-150" dirty="0">
                        <a:latin typeface="Candara" panose="020E0502030303020204" pitchFamily="34" charset="0"/>
                      </a:endParaRPr>
                    </a:p>
                  </a:txBody>
                  <a:tcPr/>
                </a:tc>
                <a:tc>
                  <a:txBody>
                    <a:bodyPr/>
                    <a:lstStyle/>
                    <a:p>
                      <a:r>
                        <a:rPr lang="en-US" sz="2400" dirty="0" smtClean="0">
                          <a:latin typeface="Candara" panose="020E0502030303020204" pitchFamily="34" charset="0"/>
                        </a:rPr>
                        <a:t>False Teaching, False</a:t>
                      </a:r>
                      <a:r>
                        <a:rPr lang="en-US" sz="2400" baseline="0" dirty="0" smtClean="0">
                          <a:latin typeface="Candara" panose="020E0502030303020204" pitchFamily="34" charset="0"/>
                        </a:rPr>
                        <a:t> Worship, False Signs</a:t>
                      </a:r>
                      <a:endParaRPr lang="en-US" sz="2400" dirty="0">
                        <a:latin typeface="Candara" panose="020E0502030303020204" pitchFamily="34" charset="0"/>
                      </a:endParaRPr>
                    </a:p>
                  </a:txBody>
                  <a:tcPr/>
                </a:tc>
                <a:tc>
                  <a:txBody>
                    <a:bodyPr/>
                    <a:lstStyle/>
                    <a:p>
                      <a:r>
                        <a:rPr lang="en-US" sz="2400" dirty="0" smtClean="0">
                          <a:latin typeface="Candara" panose="020E0502030303020204" pitchFamily="34" charset="0"/>
                        </a:rPr>
                        <a:t>Agencies to enforce emperor</a:t>
                      </a:r>
                      <a:r>
                        <a:rPr lang="en-US" sz="2400" baseline="0" dirty="0" smtClean="0">
                          <a:latin typeface="Candara" panose="020E0502030303020204" pitchFamily="34" charset="0"/>
                        </a:rPr>
                        <a:t> worship</a:t>
                      </a:r>
                      <a:endParaRPr lang="en-US" sz="2400" dirty="0">
                        <a:latin typeface="Candara" panose="020E0502030303020204" pitchFamily="34" charset="0"/>
                      </a:endParaRPr>
                    </a:p>
                  </a:txBody>
                  <a:tcPr/>
                </a:tc>
                <a:tc>
                  <a:txBody>
                    <a:bodyPr/>
                    <a:lstStyle/>
                    <a:p>
                      <a:r>
                        <a:rPr lang="en-US" sz="2400" dirty="0" smtClean="0">
                          <a:latin typeface="Candara" panose="020E0502030303020204" pitchFamily="34" charset="0"/>
                        </a:rPr>
                        <a:t>Any form of deception</a:t>
                      </a:r>
                      <a:r>
                        <a:rPr lang="en-US" sz="2400" baseline="0" dirty="0" smtClean="0">
                          <a:latin typeface="Candara" panose="020E0502030303020204" pitchFamily="34" charset="0"/>
                        </a:rPr>
                        <a:t> (false teaching and philosophies)</a:t>
                      </a:r>
                      <a:endParaRPr lang="en-US" sz="2400" dirty="0">
                        <a:latin typeface="Candara" panose="020E0502030303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8D754349-7903-418B-8F43-31DF51381D63}" type="slidenum">
              <a:rPr lang="en-US" altLang="en-US" smtClean="0">
                <a:solidFill>
                  <a:srgbClr val="FFFFFF"/>
                </a:solidFill>
              </a:rPr>
              <a:pPr/>
              <a:t>42</a:t>
            </a:fld>
            <a:endParaRPr lang="en-US" altLang="en-US">
              <a:solidFill>
                <a:srgbClr val="FFFFFF"/>
              </a:solidFill>
            </a:endParaRPr>
          </a:p>
        </p:txBody>
      </p:sp>
      <p:sp>
        <p:nvSpPr>
          <p:cNvPr id="6" name="TextBox 5"/>
          <p:cNvSpPr txBox="1"/>
          <p:nvPr/>
        </p:nvSpPr>
        <p:spPr>
          <a:xfrm>
            <a:off x="1066800" y="6048345"/>
            <a:ext cx="6934200" cy="400110"/>
          </a:xfrm>
          <a:prstGeom prst="rect">
            <a:avLst/>
          </a:prstGeom>
          <a:noFill/>
        </p:spPr>
        <p:txBody>
          <a:bodyPr wrap="square" rtlCol="0">
            <a:spAutoFit/>
          </a:bodyPr>
          <a:lstStyle/>
          <a:p>
            <a:pPr eaLnBrk="0" fontAlgn="base" hangingPunct="0">
              <a:spcBef>
                <a:spcPct val="0"/>
              </a:spcBef>
              <a:spcAft>
                <a:spcPct val="0"/>
              </a:spcAft>
            </a:pPr>
            <a:r>
              <a:rPr lang="en-US" sz="2000" b="1" dirty="0">
                <a:solidFill>
                  <a:srgbClr val="FFFFFF"/>
                </a:solidFill>
              </a:rPr>
              <a:t>Revelation 13:8, “If anyone has an ear, let him hear.”</a:t>
            </a:r>
          </a:p>
        </p:txBody>
      </p:sp>
    </p:spTree>
    <p:extLst>
      <p:ext uri="{BB962C8B-B14F-4D97-AF65-F5344CB8AC3E}">
        <p14:creationId xmlns:p14="http://schemas.microsoft.com/office/powerpoint/2010/main" val="17729385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67F5FB-2114-4047-9753-DEDF8EA26168}" type="slidenum">
              <a:rPr lang="en-US" altLang="en-US">
                <a:solidFill>
                  <a:srgbClr val="FFFFFF"/>
                </a:solidFill>
              </a:rPr>
              <a:pPr/>
              <a:t>5</a:t>
            </a:fld>
            <a:endParaRPr lang="en-US" altLang="en-US">
              <a:solidFill>
                <a:srgbClr val="FFFFFF"/>
              </a:solidFill>
            </a:endParaRPr>
          </a:p>
        </p:txBody>
      </p:sp>
      <p:sp>
        <p:nvSpPr>
          <p:cNvPr id="60418" name="Rectangle 2"/>
          <p:cNvSpPr>
            <a:spLocks noGrp="1" noChangeArrowheads="1"/>
          </p:cNvSpPr>
          <p:nvPr>
            <p:ph type="title"/>
          </p:nvPr>
        </p:nvSpPr>
        <p:spPr/>
        <p:txBody>
          <a:bodyPr/>
          <a:lstStyle/>
          <a:p>
            <a:r>
              <a:rPr lang="en-US" altLang="en-US" sz="6600" dirty="0" smtClean="0">
                <a:ln>
                  <a:solidFill>
                    <a:schemeClr val="bg1"/>
                  </a:solidFill>
                </a:ln>
                <a:solidFill>
                  <a:srgbClr val="FFC000"/>
                </a:solidFill>
                <a:effectLst>
                  <a:glow rad="101600">
                    <a:schemeClr val="tx1">
                      <a:alpha val="60000"/>
                    </a:schemeClr>
                  </a:glow>
                </a:effectLst>
              </a:rPr>
              <a:t>“HORNS”</a:t>
            </a:r>
            <a:endParaRPr lang="en-US" altLang="en-US" sz="6600" dirty="0">
              <a:ln>
                <a:solidFill>
                  <a:schemeClr val="bg1"/>
                </a:solidFill>
              </a:ln>
              <a:solidFill>
                <a:srgbClr val="FFC000"/>
              </a:solidFill>
              <a:effectLst>
                <a:glow rad="101600">
                  <a:schemeClr val="tx1">
                    <a:alpha val="60000"/>
                  </a:schemeClr>
                </a:glow>
              </a:effectLst>
            </a:endParaRPr>
          </a:p>
        </p:txBody>
      </p:sp>
      <p:sp>
        <p:nvSpPr>
          <p:cNvPr id="60419" name="Rectangle 3"/>
          <p:cNvSpPr>
            <a:spLocks noGrp="1" noChangeArrowheads="1"/>
          </p:cNvSpPr>
          <p:nvPr>
            <p:ph type="body" idx="1"/>
          </p:nvPr>
        </p:nvSpPr>
        <p:spPr>
          <a:xfrm>
            <a:off x="381000" y="2590799"/>
            <a:ext cx="4419600" cy="3314701"/>
          </a:xfrm>
        </p:spPr>
        <p:txBody>
          <a:bodyPr/>
          <a:lstStyle/>
          <a:p>
            <a:pPr marL="0" indent="0" algn="ctr">
              <a:buNone/>
            </a:pPr>
            <a:r>
              <a:rPr lang="en-US" altLang="en-US" sz="4800" b="1" dirty="0" smtClean="0"/>
              <a:t>What Is Striking About This Beast?</a:t>
            </a:r>
            <a:endParaRPr lang="en-US" altLang="en-US" sz="4800" b="1" dirty="0"/>
          </a:p>
          <a:p>
            <a:pPr lvl="1" algn="ctr"/>
            <a:endParaRPr lang="en-US" altLang="en-US" sz="4000"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36576"/>
          <a:stretch/>
        </p:blipFill>
        <p:spPr>
          <a:xfrm>
            <a:off x="4724400" y="1676400"/>
            <a:ext cx="4027407" cy="4229100"/>
          </a:xfrm>
          <a:prstGeom prst="rect">
            <a:avLst/>
          </a:prstGeom>
          <a:ln>
            <a:noFill/>
          </a:ln>
          <a:effectLst>
            <a:softEdge rad="112500"/>
          </a:effectLst>
        </p:spPr>
      </p:pic>
    </p:spTree>
    <p:extLst>
      <p:ext uri="{BB962C8B-B14F-4D97-AF65-F5344CB8AC3E}">
        <p14:creationId xmlns:p14="http://schemas.microsoft.com/office/powerpoint/2010/main" val="250141908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67F5FB-2114-4047-9753-DEDF8EA26168}" type="slidenum">
              <a:rPr lang="en-US" altLang="en-US">
                <a:solidFill>
                  <a:srgbClr val="FFFFFF"/>
                </a:solidFill>
              </a:rPr>
              <a:pPr/>
              <a:t>6</a:t>
            </a:fld>
            <a:endParaRPr lang="en-US" altLang="en-US">
              <a:solidFill>
                <a:srgbClr val="FFFFFF"/>
              </a:solidFill>
            </a:endParaRPr>
          </a:p>
        </p:txBody>
      </p:sp>
      <p:sp>
        <p:nvSpPr>
          <p:cNvPr id="60418" name="Rectangle 2"/>
          <p:cNvSpPr>
            <a:spLocks noGrp="1" noChangeArrowheads="1"/>
          </p:cNvSpPr>
          <p:nvPr>
            <p:ph type="title"/>
          </p:nvPr>
        </p:nvSpPr>
        <p:spPr/>
        <p:txBody>
          <a:bodyPr/>
          <a:lstStyle/>
          <a:p>
            <a:r>
              <a:rPr lang="en-US" altLang="en-US" sz="6600" dirty="0" smtClean="0">
                <a:ln>
                  <a:solidFill>
                    <a:schemeClr val="bg1"/>
                  </a:solidFill>
                </a:ln>
                <a:solidFill>
                  <a:srgbClr val="FFC000"/>
                </a:solidFill>
                <a:effectLst>
                  <a:glow rad="101600">
                    <a:schemeClr val="tx1">
                      <a:alpha val="60000"/>
                    </a:schemeClr>
                  </a:glow>
                </a:effectLst>
              </a:rPr>
              <a:t>“HORNS”</a:t>
            </a:r>
            <a:endParaRPr lang="en-US" altLang="en-US" sz="6600" dirty="0">
              <a:ln>
                <a:solidFill>
                  <a:schemeClr val="bg1"/>
                </a:solidFill>
              </a:ln>
              <a:solidFill>
                <a:srgbClr val="FFC000"/>
              </a:solidFill>
              <a:effectLst>
                <a:glow rad="101600">
                  <a:schemeClr val="tx1">
                    <a:alpha val="60000"/>
                  </a:schemeClr>
                </a:glow>
              </a:effectLst>
            </a:endParaRPr>
          </a:p>
        </p:txBody>
      </p:sp>
      <p:sp>
        <p:nvSpPr>
          <p:cNvPr id="60419" name="Rectangle 3"/>
          <p:cNvSpPr>
            <a:spLocks noGrp="1" noChangeArrowheads="1"/>
          </p:cNvSpPr>
          <p:nvPr>
            <p:ph type="body" idx="1"/>
          </p:nvPr>
        </p:nvSpPr>
        <p:spPr/>
        <p:txBody>
          <a:bodyPr/>
          <a:lstStyle/>
          <a:p>
            <a:pPr marL="0" indent="0">
              <a:buNone/>
            </a:pPr>
            <a:r>
              <a:rPr lang="en-US" altLang="en-US" sz="3600" b="1" dirty="0" smtClean="0"/>
              <a:t>Often </a:t>
            </a:r>
            <a:r>
              <a:rPr lang="en-US" altLang="en-US" sz="3600" b="1" dirty="0"/>
              <a:t>A</a:t>
            </a:r>
            <a:r>
              <a:rPr lang="en-US" altLang="en-US" sz="3600" b="1" dirty="0" smtClean="0"/>
              <a:t>ssociated </a:t>
            </a:r>
            <a:r>
              <a:rPr lang="en-US" altLang="en-US" sz="3600" b="1" dirty="0"/>
              <a:t>W</a:t>
            </a:r>
            <a:r>
              <a:rPr lang="en-US" altLang="en-US" sz="3600" b="1" dirty="0" smtClean="0"/>
              <a:t>ith “POWER”</a:t>
            </a:r>
            <a:endParaRPr lang="en-US" altLang="en-US" sz="3600" b="1" dirty="0"/>
          </a:p>
          <a:p>
            <a:pPr lvl="1"/>
            <a:r>
              <a:rPr lang="en-US" altLang="en-US" dirty="0"/>
              <a:t>10 horns = complete </a:t>
            </a:r>
            <a:r>
              <a:rPr lang="en-US" altLang="en-US" dirty="0" smtClean="0"/>
              <a:t>power, command, rule</a:t>
            </a:r>
            <a:endParaRPr lang="en-US" altLang="en-US" dirty="0"/>
          </a:p>
          <a:p>
            <a:pPr lvl="2"/>
            <a:r>
              <a:rPr lang="en-US" altLang="en-US" dirty="0" smtClean="0"/>
              <a:t>composite of all </a:t>
            </a:r>
            <a:r>
              <a:rPr lang="en-US" altLang="en-US" dirty="0"/>
              <a:t>Caesars of Rome</a:t>
            </a:r>
          </a:p>
          <a:p>
            <a:pPr lvl="1"/>
            <a:r>
              <a:rPr lang="en-US" altLang="en-US" dirty="0"/>
              <a:t>one “horn” in Daniel 7:8, 24, 25 </a:t>
            </a:r>
            <a:endParaRPr lang="en-US" altLang="en-US" dirty="0" smtClean="0"/>
          </a:p>
          <a:p>
            <a:pPr lvl="2"/>
            <a:r>
              <a:rPr lang="en-US" altLang="en-US" dirty="0"/>
              <a:t>t</a:t>
            </a:r>
            <a:r>
              <a:rPr lang="en-US" altLang="en-US" dirty="0" smtClean="0"/>
              <a:t>he Caesars </a:t>
            </a:r>
            <a:r>
              <a:rPr lang="en-US" altLang="en-US" dirty="0"/>
              <a:t>who demanded to be worshiped </a:t>
            </a:r>
            <a:r>
              <a:rPr lang="en-US" altLang="en-US" dirty="0" smtClean="0"/>
              <a:t>as a </a:t>
            </a:r>
            <a:r>
              <a:rPr lang="en-US" altLang="en-US" dirty="0"/>
              <a:t>god</a:t>
            </a:r>
          </a:p>
          <a:p>
            <a:pPr lvl="1"/>
            <a:r>
              <a:rPr lang="en-US" altLang="en-US" dirty="0" smtClean="0"/>
              <a:t>“three</a:t>
            </a:r>
            <a:r>
              <a:rPr lang="en-US" altLang="en-US" dirty="0"/>
              <a:t>” in Daniel 7:8 displays strength (cf. “three ribs” 7:5)</a:t>
            </a:r>
          </a:p>
          <a:p>
            <a:pPr lvl="2"/>
            <a:r>
              <a:rPr lang="en-US" altLang="en-US" dirty="0"/>
              <a:t>with great political strength came great arrogance</a:t>
            </a:r>
          </a:p>
        </p:txBody>
      </p:sp>
    </p:spTree>
    <p:extLst>
      <p:ext uri="{BB962C8B-B14F-4D97-AF65-F5344CB8AC3E}">
        <p14:creationId xmlns:p14="http://schemas.microsoft.com/office/powerpoint/2010/main" val="64537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Effect transition="in" filter="fade">
                                      <p:cBhvr>
                                        <p:cTn id="7" dur="1000"/>
                                        <p:tgtEl>
                                          <p:spTgt spid="60419">
                                            <p:txEl>
                                              <p:pRg st="1" end="1"/>
                                            </p:txEl>
                                          </p:spTgt>
                                        </p:tgtEl>
                                      </p:cBhvr>
                                    </p:animEffect>
                                    <p:anim calcmode="lin" valueType="num">
                                      <p:cBhvr>
                                        <p:cTn id="8" dur="10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0419">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0419">
                                            <p:txEl>
                                              <p:pRg st="1" end="1"/>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60419">
                                            <p:txEl>
                                              <p:pRg st="2" end="2"/>
                                            </p:txEl>
                                          </p:spTgt>
                                        </p:tgtEl>
                                        <p:attrNameLst>
                                          <p:attrName>style.visibility</p:attrName>
                                        </p:attrNameLst>
                                      </p:cBhvr>
                                      <p:to>
                                        <p:strVal val="visible"/>
                                      </p:to>
                                    </p:set>
                                    <p:animEffect transition="in" filter="fade">
                                      <p:cBhvr>
                                        <p:cTn id="14" dur="1000"/>
                                        <p:tgtEl>
                                          <p:spTgt spid="60419">
                                            <p:txEl>
                                              <p:pRg st="2" end="2"/>
                                            </p:txEl>
                                          </p:spTgt>
                                        </p:tgtEl>
                                      </p:cBhvr>
                                    </p:animEffect>
                                    <p:anim calcmode="lin" valueType="num">
                                      <p:cBhvr>
                                        <p:cTn id="15" dur="10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0419">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041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fade">
                                      <p:cBhvr>
                                        <p:cTn id="22" dur="1000"/>
                                        <p:tgtEl>
                                          <p:spTgt spid="60419">
                                            <p:txEl>
                                              <p:pRg st="3" end="3"/>
                                            </p:txEl>
                                          </p:spTgt>
                                        </p:tgtEl>
                                      </p:cBhvr>
                                    </p:animEffect>
                                    <p:anim calcmode="lin" valueType="num">
                                      <p:cBhvr>
                                        <p:cTn id="23" dur="10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60419">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0419">
                                            <p:txEl>
                                              <p:pRg st="3" end="3"/>
                                            </p:txEl>
                                          </p:spTgt>
                                        </p:tgtEl>
                                        <p:attrNameLst>
                                          <p:attrName>ppt_y</p:attrName>
                                        </p:attrNameLst>
                                      </p:cBhvr>
                                      <p:tavLst>
                                        <p:tav tm="0">
                                          <p:val>
                                            <p:strVal val="#ppt_y-.03"/>
                                          </p:val>
                                        </p:tav>
                                        <p:tav tm="100000">
                                          <p:val>
                                            <p:strVal val="#ppt_y"/>
                                          </p:val>
                                        </p:tav>
                                      </p:tavLst>
                                    </p:anim>
                                  </p:childTnLst>
                                </p:cTn>
                              </p:par>
                            </p:childTnLst>
                          </p:cTn>
                        </p:par>
                        <p:par>
                          <p:cTn id="26" fill="hold">
                            <p:stCondLst>
                              <p:cond delay="1000"/>
                            </p:stCondLst>
                            <p:childTnLst>
                              <p:par>
                                <p:cTn id="27" presetID="37" presetClass="entr" presetSubtype="0" fill="hold" grpId="0" nodeType="afterEffect">
                                  <p:stCondLst>
                                    <p:cond delay="0"/>
                                  </p:stCondLst>
                                  <p:childTnLst>
                                    <p:set>
                                      <p:cBhvr>
                                        <p:cTn id="28" dur="1" fill="hold">
                                          <p:stCondLst>
                                            <p:cond delay="0"/>
                                          </p:stCondLst>
                                        </p:cTn>
                                        <p:tgtEl>
                                          <p:spTgt spid="60419">
                                            <p:txEl>
                                              <p:pRg st="4" end="4"/>
                                            </p:txEl>
                                          </p:spTgt>
                                        </p:tgtEl>
                                        <p:attrNameLst>
                                          <p:attrName>style.visibility</p:attrName>
                                        </p:attrNameLst>
                                      </p:cBhvr>
                                      <p:to>
                                        <p:strVal val="visible"/>
                                      </p:to>
                                    </p:set>
                                    <p:animEffect transition="in" filter="fade">
                                      <p:cBhvr>
                                        <p:cTn id="29" dur="1000"/>
                                        <p:tgtEl>
                                          <p:spTgt spid="60419">
                                            <p:txEl>
                                              <p:pRg st="4" end="4"/>
                                            </p:txEl>
                                          </p:spTgt>
                                        </p:tgtEl>
                                      </p:cBhvr>
                                    </p:animEffect>
                                    <p:anim calcmode="lin" valueType="num">
                                      <p:cBhvr>
                                        <p:cTn id="30" dur="1000" fill="hold"/>
                                        <p:tgtEl>
                                          <p:spTgt spid="60419">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60419">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041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Effect transition="in" filter="fade">
                                      <p:cBhvr>
                                        <p:cTn id="37" dur="1000"/>
                                        <p:tgtEl>
                                          <p:spTgt spid="60419">
                                            <p:txEl>
                                              <p:pRg st="5" end="5"/>
                                            </p:txEl>
                                          </p:spTgt>
                                        </p:tgtEl>
                                      </p:cBhvr>
                                    </p:animEffect>
                                    <p:anim calcmode="lin" valueType="num">
                                      <p:cBhvr>
                                        <p:cTn id="38" dur="10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60419">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0419">
                                            <p:txEl>
                                              <p:pRg st="5" end="5"/>
                                            </p:txEl>
                                          </p:spTgt>
                                        </p:tgtEl>
                                        <p:attrNameLst>
                                          <p:attrName>ppt_y</p:attrName>
                                        </p:attrNameLst>
                                      </p:cBhvr>
                                      <p:tavLst>
                                        <p:tav tm="0">
                                          <p:val>
                                            <p:strVal val="#ppt_y-.03"/>
                                          </p:val>
                                        </p:tav>
                                        <p:tav tm="100000">
                                          <p:val>
                                            <p:strVal val="#ppt_y"/>
                                          </p:val>
                                        </p:tav>
                                      </p:tavLst>
                                    </p:anim>
                                  </p:childTnLst>
                                </p:cTn>
                              </p:par>
                            </p:childTnLst>
                          </p:cTn>
                        </p:par>
                        <p:par>
                          <p:cTn id="41" fill="hold">
                            <p:stCondLst>
                              <p:cond delay="1000"/>
                            </p:stCondLst>
                            <p:childTnLst>
                              <p:par>
                                <p:cTn id="42" presetID="37" presetClass="entr" presetSubtype="0" fill="hold" grpId="0" nodeType="afterEffect">
                                  <p:stCondLst>
                                    <p:cond delay="0"/>
                                  </p:stCondLst>
                                  <p:childTnLst>
                                    <p:set>
                                      <p:cBhvr>
                                        <p:cTn id="43" dur="1" fill="hold">
                                          <p:stCondLst>
                                            <p:cond delay="0"/>
                                          </p:stCondLst>
                                        </p:cTn>
                                        <p:tgtEl>
                                          <p:spTgt spid="60419">
                                            <p:txEl>
                                              <p:pRg st="6" end="6"/>
                                            </p:txEl>
                                          </p:spTgt>
                                        </p:tgtEl>
                                        <p:attrNameLst>
                                          <p:attrName>style.visibility</p:attrName>
                                        </p:attrNameLst>
                                      </p:cBhvr>
                                      <p:to>
                                        <p:strVal val="visible"/>
                                      </p:to>
                                    </p:set>
                                    <p:animEffect transition="in" filter="fade">
                                      <p:cBhvr>
                                        <p:cTn id="44" dur="1000"/>
                                        <p:tgtEl>
                                          <p:spTgt spid="60419">
                                            <p:txEl>
                                              <p:pRg st="6" end="6"/>
                                            </p:txEl>
                                          </p:spTgt>
                                        </p:tgtEl>
                                      </p:cBhvr>
                                    </p:animEffect>
                                    <p:anim calcmode="lin" valueType="num">
                                      <p:cBhvr>
                                        <p:cTn id="45" dur="10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60419">
                                            <p:txEl>
                                              <p:pRg st="6" end="6"/>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041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44020" b="9871"/>
          <a:stretch/>
        </p:blipFill>
        <p:spPr>
          <a:xfrm>
            <a:off x="228600" y="152400"/>
            <a:ext cx="8686800" cy="2438400"/>
          </a:xfrm>
          <a:prstGeom prst="rect">
            <a:avLst/>
          </a:prstGeom>
          <a:ln>
            <a:noFill/>
          </a:ln>
          <a:effectLst>
            <a:softEdge rad="112500"/>
          </a:effectLst>
        </p:spPr>
      </p:pic>
      <p:sp>
        <p:nvSpPr>
          <p:cNvPr id="4" name="Slide Number Placeholder 5"/>
          <p:cNvSpPr>
            <a:spLocks noGrp="1"/>
          </p:cNvSpPr>
          <p:nvPr>
            <p:ph type="sldNum" sz="quarter" idx="12"/>
          </p:nvPr>
        </p:nvSpPr>
        <p:spPr/>
        <p:txBody>
          <a:bodyPr/>
          <a:lstStyle/>
          <a:p>
            <a:fld id="{94B260A1-F64F-4143-BB4D-B706BC4511BB}" type="slidenum">
              <a:rPr lang="en-US" altLang="en-US">
                <a:solidFill>
                  <a:srgbClr val="FFFFFF"/>
                </a:solidFill>
              </a:rPr>
              <a:pPr/>
              <a:t>7</a:t>
            </a:fld>
            <a:endParaRPr lang="en-US" altLang="en-US">
              <a:solidFill>
                <a:srgbClr val="FFFFFF"/>
              </a:solidFill>
            </a:endParaRPr>
          </a:p>
        </p:txBody>
      </p:sp>
      <p:sp>
        <p:nvSpPr>
          <p:cNvPr id="61442" name="Rectangle 2"/>
          <p:cNvSpPr>
            <a:spLocks noGrp="1" noChangeArrowheads="1"/>
          </p:cNvSpPr>
          <p:nvPr>
            <p:ph type="title"/>
          </p:nvPr>
        </p:nvSpPr>
        <p:spPr>
          <a:xfrm>
            <a:off x="457200" y="381000"/>
            <a:ext cx="8229600" cy="1981200"/>
          </a:xfrm>
        </p:spPr>
        <p:txBody>
          <a:bodyPr>
            <a:prstTxWarp prst="textPlain">
              <a:avLst/>
            </a:prstTxWarp>
          </a:bodyPr>
          <a:lstStyle/>
          <a:p>
            <a:r>
              <a:rPr lang="en-US" altLang="en-US" sz="4000" spc="50" dirty="0" smtClean="0">
                <a:ln w="12700" cmpd="sng">
                  <a:solidFill>
                    <a:schemeClr val="accent6">
                      <a:satMod val="120000"/>
                      <a:shade val="80000"/>
                    </a:schemeClr>
                  </a:solidFill>
                  <a:prstDash val="solid"/>
                </a:ln>
                <a:solidFill>
                  <a:schemeClr val="accent6">
                    <a:tint val="1000"/>
                  </a:schemeClr>
                </a:solidFill>
                <a:effectLst>
                  <a:glow rad="53100">
                    <a:schemeClr val="bg1">
                      <a:alpha val="30000"/>
                    </a:schemeClr>
                  </a:glow>
                </a:effectLst>
              </a:rPr>
              <a:t>THE LIKENESS OF THE LION, BEAR, LEOPARD (13:2)</a:t>
            </a:r>
            <a:endParaRPr lang="en-US" altLang="en-US" sz="4000" spc="50" dirty="0">
              <a:ln w="12700" cmpd="sng">
                <a:solidFill>
                  <a:schemeClr val="accent6">
                    <a:satMod val="120000"/>
                    <a:shade val="80000"/>
                  </a:schemeClr>
                </a:solidFill>
                <a:prstDash val="solid"/>
              </a:ln>
              <a:solidFill>
                <a:schemeClr val="accent6">
                  <a:tint val="1000"/>
                </a:schemeClr>
              </a:solidFill>
              <a:effectLst>
                <a:glow rad="53100">
                  <a:schemeClr val="bg1">
                    <a:alpha val="30000"/>
                  </a:schemeClr>
                </a:glow>
              </a:effectLst>
            </a:endParaRPr>
          </a:p>
        </p:txBody>
      </p:sp>
      <p:sp>
        <p:nvSpPr>
          <p:cNvPr id="61443" name="Rectangle 3"/>
          <p:cNvSpPr>
            <a:spLocks noGrp="1" noChangeArrowheads="1"/>
          </p:cNvSpPr>
          <p:nvPr>
            <p:ph type="body" idx="1"/>
          </p:nvPr>
        </p:nvSpPr>
        <p:spPr>
          <a:xfrm>
            <a:off x="457200" y="2590800"/>
            <a:ext cx="8229600" cy="3540125"/>
          </a:xfrm>
        </p:spPr>
        <p:txBody>
          <a:bodyPr/>
          <a:lstStyle/>
          <a:p>
            <a:pPr>
              <a:lnSpc>
                <a:spcPct val="90000"/>
              </a:lnSpc>
            </a:pPr>
            <a:r>
              <a:rPr lang="en-US" altLang="en-US" dirty="0"/>
              <a:t>Daniel mentions that the 4</a:t>
            </a:r>
            <a:r>
              <a:rPr lang="en-US" altLang="en-US" baseline="30000" dirty="0"/>
              <a:t>th</a:t>
            </a:r>
            <a:r>
              <a:rPr lang="en-US" altLang="en-US" dirty="0"/>
              <a:t> empire was “dreadful and terrible, exceedingly strong” (Dan. 7:7)</a:t>
            </a:r>
          </a:p>
          <a:p>
            <a:pPr>
              <a:lnSpc>
                <a:spcPct val="90000"/>
              </a:lnSpc>
            </a:pPr>
            <a:r>
              <a:rPr lang="en-US" altLang="en-US" dirty="0"/>
              <a:t>John shows why:</a:t>
            </a:r>
          </a:p>
          <a:p>
            <a:pPr lvl="1">
              <a:lnSpc>
                <a:spcPct val="90000"/>
              </a:lnSpc>
            </a:pPr>
            <a:r>
              <a:rPr lang="en-US" altLang="en-US" dirty="0"/>
              <a:t>Rome had the combining features that made Babylon, </a:t>
            </a:r>
            <a:r>
              <a:rPr lang="en-US" altLang="en-US" dirty="0" smtClean="0"/>
              <a:t>Persia, </a:t>
            </a:r>
            <a:r>
              <a:rPr lang="en-US" altLang="en-US" dirty="0"/>
              <a:t>and Greece strong</a:t>
            </a:r>
          </a:p>
          <a:p>
            <a:pPr lvl="1">
              <a:lnSpc>
                <a:spcPct val="90000"/>
              </a:lnSpc>
            </a:pPr>
            <a:r>
              <a:rPr lang="en-US" altLang="en-US" dirty="0"/>
              <a:t>lion – strength</a:t>
            </a:r>
          </a:p>
          <a:p>
            <a:pPr lvl="1">
              <a:lnSpc>
                <a:spcPct val="90000"/>
              </a:lnSpc>
            </a:pPr>
            <a:r>
              <a:rPr lang="en-US" altLang="en-US" dirty="0"/>
              <a:t>bear – crushing power</a:t>
            </a:r>
          </a:p>
          <a:p>
            <a:pPr lvl="1">
              <a:lnSpc>
                <a:spcPct val="90000"/>
              </a:lnSpc>
            </a:pPr>
            <a:r>
              <a:rPr lang="en-US" altLang="en-US" dirty="0"/>
              <a:t>leopard – speed</a:t>
            </a:r>
          </a:p>
          <a:p>
            <a:pPr lvl="1">
              <a:lnSpc>
                <a:spcPct val="90000"/>
              </a:lnSpc>
            </a:pPr>
            <a:endParaRPr lang="en-US" altLang="en-US" dirty="0"/>
          </a:p>
        </p:txBody>
      </p:sp>
    </p:spTree>
    <p:extLst>
      <p:ext uri="{BB962C8B-B14F-4D97-AF65-F5344CB8AC3E}">
        <p14:creationId xmlns:p14="http://schemas.microsoft.com/office/powerpoint/2010/main" val="285580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1443">
                                            <p:txEl>
                                              <p:pRg st="1" end="1"/>
                                            </p:txEl>
                                          </p:spTgt>
                                        </p:tgtEl>
                                        <p:attrNameLst>
                                          <p:attrName>style.visibility</p:attrName>
                                        </p:attrNameLst>
                                      </p:cBhvr>
                                      <p:to>
                                        <p:strVal val="visible"/>
                                      </p:to>
                                    </p:set>
                                    <p:animEffect transition="in" filter="fade">
                                      <p:cBhvr>
                                        <p:cTn id="7" dur="1000"/>
                                        <p:tgtEl>
                                          <p:spTgt spid="61443">
                                            <p:txEl>
                                              <p:pRg st="1" end="1"/>
                                            </p:txEl>
                                          </p:spTgt>
                                        </p:tgtEl>
                                      </p:cBhvr>
                                    </p:animEffect>
                                    <p:anim calcmode="lin" valueType="num">
                                      <p:cBhvr>
                                        <p:cTn id="8"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144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1443">
                                            <p:txEl>
                                              <p:pRg st="1" end="1"/>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61443">
                                            <p:txEl>
                                              <p:pRg st="2" end="2"/>
                                            </p:txEl>
                                          </p:spTgt>
                                        </p:tgtEl>
                                        <p:attrNameLst>
                                          <p:attrName>style.visibility</p:attrName>
                                        </p:attrNameLst>
                                      </p:cBhvr>
                                      <p:to>
                                        <p:strVal val="visible"/>
                                      </p:to>
                                    </p:set>
                                    <p:animEffect transition="in" filter="fade">
                                      <p:cBhvr>
                                        <p:cTn id="14" dur="1000"/>
                                        <p:tgtEl>
                                          <p:spTgt spid="61443">
                                            <p:txEl>
                                              <p:pRg st="2" end="2"/>
                                            </p:txEl>
                                          </p:spTgt>
                                        </p:tgtEl>
                                      </p:cBhvr>
                                    </p:animEffect>
                                    <p:anim calcmode="lin" valueType="num">
                                      <p:cBhvr>
                                        <p:cTn id="15"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144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144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fade">
                                      <p:cBhvr>
                                        <p:cTn id="22" dur="1000"/>
                                        <p:tgtEl>
                                          <p:spTgt spid="61443">
                                            <p:txEl>
                                              <p:pRg st="3" end="3"/>
                                            </p:txEl>
                                          </p:spTgt>
                                        </p:tgtEl>
                                      </p:cBhvr>
                                    </p:animEffect>
                                    <p:anim calcmode="lin" valueType="num">
                                      <p:cBhvr>
                                        <p:cTn id="23"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61443">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144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61443">
                                            <p:txEl>
                                              <p:pRg st="4" end="4"/>
                                            </p:txEl>
                                          </p:spTgt>
                                        </p:tgtEl>
                                        <p:attrNameLst>
                                          <p:attrName>style.visibility</p:attrName>
                                        </p:attrNameLst>
                                      </p:cBhvr>
                                      <p:to>
                                        <p:strVal val="visible"/>
                                      </p:to>
                                    </p:set>
                                    <p:animEffect transition="in" filter="fade">
                                      <p:cBhvr>
                                        <p:cTn id="30" dur="1000"/>
                                        <p:tgtEl>
                                          <p:spTgt spid="61443">
                                            <p:txEl>
                                              <p:pRg st="4" end="4"/>
                                            </p:txEl>
                                          </p:spTgt>
                                        </p:tgtEl>
                                      </p:cBhvr>
                                    </p:animEffect>
                                    <p:anim calcmode="lin" valueType="num">
                                      <p:cBhvr>
                                        <p:cTn id="31" dur="10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61443">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144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61443">
                                            <p:txEl>
                                              <p:pRg st="5" end="5"/>
                                            </p:txEl>
                                          </p:spTgt>
                                        </p:tgtEl>
                                        <p:attrNameLst>
                                          <p:attrName>style.visibility</p:attrName>
                                        </p:attrNameLst>
                                      </p:cBhvr>
                                      <p:to>
                                        <p:strVal val="visible"/>
                                      </p:to>
                                    </p:set>
                                    <p:animEffect transition="in" filter="fade">
                                      <p:cBhvr>
                                        <p:cTn id="38" dur="1000"/>
                                        <p:tgtEl>
                                          <p:spTgt spid="61443">
                                            <p:txEl>
                                              <p:pRg st="5" end="5"/>
                                            </p:txEl>
                                          </p:spTgt>
                                        </p:tgtEl>
                                      </p:cBhvr>
                                    </p:animEffect>
                                    <p:anim calcmode="lin" valueType="num">
                                      <p:cBhvr>
                                        <p:cTn id="39" dur="10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61443">
                                            <p:txEl>
                                              <p:pRg st="5" end="5"/>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6144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66CCFF"/>
        </a:solidFill>
        <a:effectLst/>
      </p:bgPr>
    </p:bg>
    <p:spTree>
      <p:nvGrpSpPr>
        <p:cNvPr id="1" name=""/>
        <p:cNvGrpSpPr/>
        <p:nvPr/>
      </p:nvGrpSpPr>
      <p:grpSpPr>
        <a:xfrm>
          <a:off x="0" y="0"/>
          <a:ext cx="0" cy="0"/>
          <a:chOff x="0" y="0"/>
          <a:chExt cx="0" cy="0"/>
        </a:xfrm>
      </p:grpSpPr>
      <p:sp>
        <p:nvSpPr>
          <p:cNvPr id="62473" name="Text Box 9"/>
          <p:cNvSpPr txBox="1">
            <a:spLocks noChangeArrowheads="1"/>
          </p:cNvSpPr>
          <p:nvPr/>
        </p:nvSpPr>
        <p:spPr bwMode="auto">
          <a:xfrm>
            <a:off x="2895600" y="1295400"/>
            <a:ext cx="1685925" cy="5562600"/>
          </a:xfrm>
          <a:prstGeom prst="rect">
            <a:avLst/>
          </a:prstGeom>
          <a:ln/>
          <a:extLst/>
        </p:spPr>
        <p:style>
          <a:lnRef idx="1">
            <a:schemeClr val="dk1"/>
          </a:lnRef>
          <a:fillRef idx="3">
            <a:schemeClr val="dk1"/>
          </a:fillRef>
          <a:effectRef idx="2">
            <a:schemeClr val="dk1"/>
          </a:effectRef>
          <a:fontRef idx="minor">
            <a:schemeClr val="lt1"/>
          </a:fontRef>
        </p:style>
        <p:txBody>
          <a:bodyPr/>
          <a:lstStyle/>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Lion</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Bear</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Leopard</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Iron Teeth</a:t>
            </a:r>
          </a:p>
        </p:txBody>
      </p:sp>
      <p:sp>
        <p:nvSpPr>
          <p:cNvPr id="26" name="Text Box 9"/>
          <p:cNvSpPr txBox="1">
            <a:spLocks noChangeArrowheads="1"/>
          </p:cNvSpPr>
          <p:nvPr/>
        </p:nvSpPr>
        <p:spPr bwMode="auto">
          <a:xfrm>
            <a:off x="4562475" y="1295400"/>
            <a:ext cx="1457325" cy="5562600"/>
          </a:xfrm>
          <a:prstGeom prst="rect">
            <a:avLst/>
          </a:prstGeom>
          <a:ln/>
          <a:extLst/>
        </p:spPr>
        <p:style>
          <a:lnRef idx="1">
            <a:schemeClr val="accent6"/>
          </a:lnRef>
          <a:fillRef idx="3">
            <a:schemeClr val="accent6"/>
          </a:fillRef>
          <a:effectRef idx="2">
            <a:schemeClr val="accent6"/>
          </a:effectRef>
          <a:fontRef idx="minor">
            <a:schemeClr val="lt1"/>
          </a:fontRef>
        </p:style>
        <p:txBody>
          <a:bodyPr/>
          <a:lstStyle/>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1 head</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1 head</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4 heads</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1 head</a:t>
            </a:r>
            <a:endParaRPr lang="en-US" altLang="en-US" sz="4000" b="1" dirty="0">
              <a:solidFill>
                <a:srgbClr val="FFFFFF"/>
              </a:solidFill>
              <a:latin typeface="Candara" panose="020E0502030303020204" pitchFamily="34" charset="0"/>
            </a:endParaRPr>
          </a:p>
        </p:txBody>
      </p:sp>
      <p:sp>
        <p:nvSpPr>
          <p:cNvPr id="62470" name="Text Box 6"/>
          <p:cNvSpPr txBox="1">
            <a:spLocks noChangeArrowheads="1"/>
          </p:cNvSpPr>
          <p:nvPr/>
        </p:nvSpPr>
        <p:spPr bwMode="auto">
          <a:xfrm>
            <a:off x="0" y="838200"/>
            <a:ext cx="9144000" cy="6096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lstStyle/>
          <a:p>
            <a:pPr algn="ctr" eaLnBrk="0" fontAlgn="base" hangingPunct="0">
              <a:spcBef>
                <a:spcPct val="0"/>
              </a:spcBef>
              <a:spcAft>
                <a:spcPct val="0"/>
              </a:spcAft>
            </a:pPr>
            <a:r>
              <a:rPr lang="en-US" altLang="en-US" sz="3200" spc="300" dirty="0">
                <a:ln w="18415" cmpd="sng">
                  <a:solidFill>
                    <a:srgbClr val="FFFFFF"/>
                  </a:solidFill>
                  <a:prstDash val="solid"/>
                </a:ln>
                <a:solidFill>
                  <a:srgbClr val="FFFFFF"/>
                </a:solidFill>
                <a:effectLst>
                  <a:outerShdw blurRad="63500" dir="3600000" algn="tl" rotWithShape="0">
                    <a:srgbClr val="000000">
                      <a:alpha val="70000"/>
                    </a:srgbClr>
                  </a:outerShdw>
                </a:effectLst>
              </a:rPr>
              <a:t>Daniel 2   |   Daniel 7    |  </a:t>
            </a:r>
            <a:r>
              <a:rPr lang="en-US" alt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Rev. 13:1, 2</a:t>
            </a:r>
            <a:endPar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2471" name="Text Box 7"/>
          <p:cNvSpPr txBox="1">
            <a:spLocks noChangeArrowheads="1"/>
          </p:cNvSpPr>
          <p:nvPr/>
        </p:nvSpPr>
        <p:spPr bwMode="auto">
          <a:xfrm>
            <a:off x="-76200" y="2133600"/>
            <a:ext cx="11906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fontAlgn="base" hangingPunct="0">
              <a:spcBef>
                <a:spcPct val="0"/>
              </a:spcBef>
              <a:spcAft>
                <a:spcPct val="0"/>
              </a:spcAft>
            </a:pPr>
            <a:r>
              <a:rPr lang="en-US" altLang="en-US" sz="2800">
                <a:solidFill>
                  <a:srgbClr val="FFFFFF"/>
                </a:solidFill>
              </a:rPr>
              <a:t>Gold</a:t>
            </a:r>
          </a:p>
          <a:p>
            <a:pPr algn="r" eaLnBrk="0" fontAlgn="base" hangingPunct="0">
              <a:spcBef>
                <a:spcPct val="0"/>
              </a:spcBef>
              <a:spcAft>
                <a:spcPct val="0"/>
              </a:spcAft>
            </a:pPr>
            <a:endParaRPr lang="en-US" altLang="en-US" sz="2800">
              <a:solidFill>
                <a:srgbClr val="FFFFFF"/>
              </a:solidFill>
            </a:endParaRPr>
          </a:p>
          <a:p>
            <a:pPr algn="r" eaLnBrk="0" fontAlgn="base" hangingPunct="0">
              <a:spcBef>
                <a:spcPct val="0"/>
              </a:spcBef>
              <a:spcAft>
                <a:spcPct val="0"/>
              </a:spcAft>
            </a:pPr>
            <a:r>
              <a:rPr lang="en-US" altLang="en-US" sz="2800">
                <a:solidFill>
                  <a:srgbClr val="FFFFFF"/>
                </a:solidFill>
              </a:rPr>
              <a:t>Silver</a:t>
            </a:r>
          </a:p>
          <a:p>
            <a:pPr algn="r" eaLnBrk="0" fontAlgn="base" hangingPunct="0">
              <a:spcBef>
                <a:spcPct val="0"/>
              </a:spcBef>
              <a:spcAft>
                <a:spcPct val="0"/>
              </a:spcAft>
            </a:pPr>
            <a:endParaRPr lang="en-US" altLang="en-US" sz="2800">
              <a:solidFill>
                <a:srgbClr val="FFFFFF"/>
              </a:solidFill>
            </a:endParaRPr>
          </a:p>
          <a:p>
            <a:pPr algn="r" eaLnBrk="0" fontAlgn="base" hangingPunct="0">
              <a:spcBef>
                <a:spcPct val="0"/>
              </a:spcBef>
              <a:spcAft>
                <a:spcPct val="0"/>
              </a:spcAft>
            </a:pPr>
            <a:r>
              <a:rPr lang="en-US" altLang="en-US" sz="2800">
                <a:solidFill>
                  <a:srgbClr val="FFFFFF"/>
                </a:solidFill>
              </a:rPr>
              <a:t>Brass</a:t>
            </a:r>
          </a:p>
          <a:p>
            <a:pPr algn="r" eaLnBrk="0" fontAlgn="base" hangingPunct="0">
              <a:spcBef>
                <a:spcPct val="0"/>
              </a:spcBef>
              <a:spcAft>
                <a:spcPct val="0"/>
              </a:spcAft>
            </a:pPr>
            <a:endParaRPr lang="en-US" altLang="en-US" sz="2800">
              <a:solidFill>
                <a:srgbClr val="FFFFFF"/>
              </a:solidFill>
            </a:endParaRPr>
          </a:p>
          <a:p>
            <a:pPr algn="r" eaLnBrk="0" fontAlgn="base" hangingPunct="0">
              <a:spcBef>
                <a:spcPct val="0"/>
              </a:spcBef>
              <a:spcAft>
                <a:spcPct val="0"/>
              </a:spcAft>
            </a:pPr>
            <a:r>
              <a:rPr lang="en-US" altLang="en-US" sz="2800">
                <a:solidFill>
                  <a:srgbClr val="FFFFFF"/>
                </a:solidFill>
              </a:rPr>
              <a:t>Iron</a:t>
            </a:r>
            <a:endParaRPr lang="en-US" altLang="en-US" sz="4400" b="1">
              <a:solidFill>
                <a:srgbClr val="FFFFFF"/>
              </a:solidFill>
            </a:endParaRPr>
          </a:p>
        </p:txBody>
      </p:sp>
      <p:sp>
        <p:nvSpPr>
          <p:cNvPr id="62472" name="Text Box 8"/>
          <p:cNvSpPr txBox="1">
            <a:spLocks noChangeArrowheads="1"/>
          </p:cNvSpPr>
          <p:nvPr/>
        </p:nvSpPr>
        <p:spPr bwMode="auto">
          <a:xfrm>
            <a:off x="1447800" y="2133600"/>
            <a:ext cx="1725613"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en-US" altLang="en-US" sz="2800" dirty="0">
                <a:solidFill>
                  <a:srgbClr val="FFFFFF"/>
                </a:solidFill>
              </a:rPr>
              <a:t>Babylon</a:t>
            </a:r>
          </a:p>
          <a:p>
            <a:pPr eaLnBrk="0" fontAlgn="base" hangingPunct="0">
              <a:spcBef>
                <a:spcPct val="0"/>
              </a:spcBef>
              <a:spcAft>
                <a:spcPct val="0"/>
              </a:spcAft>
            </a:pPr>
            <a:endParaRPr lang="en-US" altLang="en-US" sz="2800" dirty="0">
              <a:solidFill>
                <a:srgbClr val="FFFFFF"/>
              </a:solidFill>
            </a:endParaRPr>
          </a:p>
          <a:p>
            <a:pPr eaLnBrk="0" fontAlgn="base" hangingPunct="0">
              <a:spcBef>
                <a:spcPct val="0"/>
              </a:spcBef>
              <a:spcAft>
                <a:spcPct val="0"/>
              </a:spcAft>
            </a:pPr>
            <a:r>
              <a:rPr lang="en-US" altLang="en-US" sz="2800" dirty="0">
                <a:solidFill>
                  <a:srgbClr val="FFFFFF"/>
                </a:solidFill>
              </a:rPr>
              <a:t>Persian</a:t>
            </a:r>
          </a:p>
          <a:p>
            <a:pPr eaLnBrk="0" fontAlgn="base" hangingPunct="0">
              <a:spcBef>
                <a:spcPct val="0"/>
              </a:spcBef>
              <a:spcAft>
                <a:spcPct val="0"/>
              </a:spcAft>
            </a:pPr>
            <a:endParaRPr lang="en-US" altLang="en-US" sz="2800" dirty="0">
              <a:solidFill>
                <a:srgbClr val="FFFFFF"/>
              </a:solidFill>
            </a:endParaRPr>
          </a:p>
          <a:p>
            <a:pPr eaLnBrk="0" fontAlgn="base" hangingPunct="0">
              <a:spcBef>
                <a:spcPct val="0"/>
              </a:spcBef>
              <a:spcAft>
                <a:spcPct val="0"/>
              </a:spcAft>
            </a:pPr>
            <a:r>
              <a:rPr lang="en-US" altLang="en-US" sz="2800" dirty="0">
                <a:solidFill>
                  <a:srgbClr val="FFFFFF"/>
                </a:solidFill>
              </a:rPr>
              <a:t>Greece</a:t>
            </a:r>
          </a:p>
          <a:p>
            <a:pPr eaLnBrk="0" fontAlgn="base" hangingPunct="0">
              <a:spcBef>
                <a:spcPct val="0"/>
              </a:spcBef>
              <a:spcAft>
                <a:spcPct val="0"/>
              </a:spcAft>
            </a:pPr>
            <a:endParaRPr lang="en-US" altLang="en-US" sz="2800" dirty="0">
              <a:solidFill>
                <a:srgbClr val="FFFFFF"/>
              </a:solidFill>
            </a:endParaRPr>
          </a:p>
          <a:p>
            <a:pPr eaLnBrk="0" fontAlgn="base" hangingPunct="0">
              <a:spcBef>
                <a:spcPct val="0"/>
              </a:spcBef>
              <a:spcAft>
                <a:spcPct val="0"/>
              </a:spcAft>
            </a:pPr>
            <a:r>
              <a:rPr lang="en-US" altLang="en-US" sz="2800" dirty="0">
                <a:solidFill>
                  <a:srgbClr val="FFFFFF"/>
                </a:solidFill>
              </a:rPr>
              <a:t>Rome</a:t>
            </a:r>
            <a:endParaRPr lang="en-US" altLang="en-US" sz="4400" b="1" dirty="0">
              <a:solidFill>
                <a:srgbClr val="FFFFFF"/>
              </a:solidFill>
            </a:endParaRPr>
          </a:p>
        </p:txBody>
      </p:sp>
      <p:sp>
        <p:nvSpPr>
          <p:cNvPr id="62475" name="Line 11"/>
          <p:cNvSpPr>
            <a:spLocks noChangeShapeType="1"/>
          </p:cNvSpPr>
          <p:nvPr/>
        </p:nvSpPr>
        <p:spPr bwMode="auto">
          <a:xfrm>
            <a:off x="1143000" y="2438400"/>
            <a:ext cx="346075"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sp>
        <p:nvSpPr>
          <p:cNvPr id="62476" name="Line 12"/>
          <p:cNvSpPr>
            <a:spLocks noChangeShapeType="1"/>
          </p:cNvSpPr>
          <p:nvPr/>
        </p:nvSpPr>
        <p:spPr bwMode="auto">
          <a:xfrm>
            <a:off x="1143000" y="3275013"/>
            <a:ext cx="346075" cy="15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sp>
        <p:nvSpPr>
          <p:cNvPr id="62477" name="Line 13"/>
          <p:cNvSpPr>
            <a:spLocks noChangeShapeType="1"/>
          </p:cNvSpPr>
          <p:nvPr/>
        </p:nvSpPr>
        <p:spPr bwMode="auto">
          <a:xfrm>
            <a:off x="1066800" y="4114800"/>
            <a:ext cx="346075" cy="158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sp>
        <p:nvSpPr>
          <p:cNvPr id="62478" name="Line 14"/>
          <p:cNvSpPr>
            <a:spLocks noChangeShapeType="1"/>
          </p:cNvSpPr>
          <p:nvPr/>
        </p:nvSpPr>
        <p:spPr bwMode="auto">
          <a:xfrm>
            <a:off x="1066800" y="4953000"/>
            <a:ext cx="346075" cy="158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sp>
        <p:nvSpPr>
          <p:cNvPr id="2" name="TextBox 1"/>
          <p:cNvSpPr txBox="1"/>
          <p:nvPr/>
        </p:nvSpPr>
        <p:spPr>
          <a:xfrm>
            <a:off x="6287159" y="3721853"/>
            <a:ext cx="2693366" cy="769441"/>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eaLnBrk="0" fontAlgn="base" hangingPunct="0">
              <a:spcBef>
                <a:spcPct val="0"/>
              </a:spcBef>
              <a:spcAft>
                <a:spcPct val="0"/>
              </a:spcAft>
            </a:pPr>
            <a:r>
              <a:rPr lang="en-US" sz="4400" dirty="0">
                <a:ln>
                  <a:solidFill>
                    <a:srgbClr val="000000"/>
                  </a:solidFill>
                </a:ln>
                <a:solidFill>
                  <a:srgbClr val="7030A0"/>
                </a:solidFill>
                <a:latin typeface="Arial Black" panose="020B0A04020102020204" pitchFamily="34" charset="0"/>
              </a:rPr>
              <a:t>7 Heads</a:t>
            </a:r>
          </a:p>
        </p:txBody>
      </p:sp>
    </p:spTree>
    <p:extLst>
      <p:ext uri="{BB962C8B-B14F-4D97-AF65-F5344CB8AC3E}">
        <p14:creationId xmlns:p14="http://schemas.microsoft.com/office/powerpoint/2010/main" val="2343615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2473"/>
                                        </p:tgtEl>
                                        <p:attrNameLst>
                                          <p:attrName>style.visibility</p:attrName>
                                        </p:attrNameLst>
                                      </p:cBhvr>
                                      <p:to>
                                        <p:strVal val="visible"/>
                                      </p:to>
                                    </p:set>
                                    <p:animEffect transition="in" filter="wipe(down)">
                                      <p:cBhvr>
                                        <p:cTn id="7" dur="500"/>
                                        <p:tgtEl>
                                          <p:spTgt spid="624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3" grpId="0" animBg="1"/>
      <p:bldP spid="26"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66CCFF"/>
        </a:solidFill>
        <a:effectLst/>
      </p:bgPr>
    </p:bg>
    <p:spTree>
      <p:nvGrpSpPr>
        <p:cNvPr id="1" name=""/>
        <p:cNvGrpSpPr/>
        <p:nvPr/>
      </p:nvGrpSpPr>
      <p:grpSpPr>
        <a:xfrm>
          <a:off x="0" y="0"/>
          <a:ext cx="0" cy="0"/>
          <a:chOff x="0" y="0"/>
          <a:chExt cx="0" cy="0"/>
        </a:xfrm>
      </p:grpSpPr>
      <p:cxnSp>
        <p:nvCxnSpPr>
          <p:cNvPr id="6" name="Straight Arrow Connector 5"/>
          <p:cNvCxnSpPr/>
          <p:nvPr/>
        </p:nvCxnSpPr>
        <p:spPr bwMode="auto">
          <a:xfrm>
            <a:off x="7467600" y="2667000"/>
            <a:ext cx="0" cy="2057400"/>
          </a:xfrm>
          <a:prstGeom prst="straightConnector1">
            <a:avLst/>
          </a:prstGeom>
          <a:ln>
            <a:headEnd type="none" w="med" len="med"/>
            <a:tailEnd type="arrow"/>
          </a:ln>
          <a:extLst/>
        </p:spPr>
        <p:style>
          <a:lnRef idx="3">
            <a:schemeClr val="accent6"/>
          </a:lnRef>
          <a:fillRef idx="0">
            <a:schemeClr val="accent6"/>
          </a:fillRef>
          <a:effectRef idx="2">
            <a:schemeClr val="accent6"/>
          </a:effectRef>
          <a:fontRef idx="minor">
            <a:schemeClr val="tx1"/>
          </a:fontRef>
        </p:style>
      </p:cxnSp>
      <p:pic>
        <p:nvPicPr>
          <p:cNvPr id="14" name="Picture 29" descr="j012529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0376" y="-40145"/>
            <a:ext cx="1187450" cy="1403350"/>
          </a:xfrm>
          <a:prstGeom prst="rect">
            <a:avLst/>
          </a:prstGeom>
          <a:noFill/>
          <a:extLst>
            <a:ext uri="{909E8E84-426E-40DD-AFC4-6F175D3DCCD1}">
              <a14:hiddenFill xmlns:a14="http://schemas.microsoft.com/office/drawing/2010/main">
                <a:solidFill>
                  <a:srgbClr val="FFFFFF"/>
                </a:solidFill>
              </a14:hiddenFill>
            </a:ext>
          </a:extLst>
        </p:spPr>
      </p:pic>
      <p:sp>
        <p:nvSpPr>
          <p:cNvPr id="62473" name="Text Box 9"/>
          <p:cNvSpPr txBox="1">
            <a:spLocks noChangeArrowheads="1"/>
          </p:cNvSpPr>
          <p:nvPr/>
        </p:nvSpPr>
        <p:spPr bwMode="auto">
          <a:xfrm>
            <a:off x="2895600" y="1295400"/>
            <a:ext cx="1685925" cy="5562600"/>
          </a:xfrm>
          <a:prstGeom prst="rect">
            <a:avLst/>
          </a:prstGeom>
          <a:ln/>
          <a:extLst/>
        </p:spPr>
        <p:style>
          <a:lnRef idx="1">
            <a:schemeClr val="dk1"/>
          </a:lnRef>
          <a:fillRef idx="3">
            <a:schemeClr val="dk1"/>
          </a:fillRef>
          <a:effectRef idx="2">
            <a:schemeClr val="dk1"/>
          </a:effectRef>
          <a:fontRef idx="minor">
            <a:schemeClr val="lt1"/>
          </a:fontRef>
        </p:style>
        <p:txBody>
          <a:bodyPr/>
          <a:lstStyle/>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Lion</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Bear</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Leopard</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Iron Teeth</a:t>
            </a:r>
          </a:p>
        </p:txBody>
      </p:sp>
      <p:sp>
        <p:nvSpPr>
          <p:cNvPr id="26" name="Text Box 9"/>
          <p:cNvSpPr txBox="1">
            <a:spLocks noChangeArrowheads="1"/>
          </p:cNvSpPr>
          <p:nvPr/>
        </p:nvSpPr>
        <p:spPr bwMode="auto">
          <a:xfrm>
            <a:off x="4562475" y="1295400"/>
            <a:ext cx="1457325" cy="5562600"/>
          </a:xfrm>
          <a:prstGeom prst="rect">
            <a:avLst/>
          </a:prstGeom>
          <a:ln/>
          <a:extLst/>
        </p:spPr>
        <p:style>
          <a:lnRef idx="1">
            <a:schemeClr val="accent6"/>
          </a:lnRef>
          <a:fillRef idx="3">
            <a:schemeClr val="accent6"/>
          </a:fillRef>
          <a:effectRef idx="2">
            <a:schemeClr val="accent6"/>
          </a:effectRef>
          <a:fontRef idx="minor">
            <a:schemeClr val="lt1"/>
          </a:fontRef>
        </p:style>
        <p:txBody>
          <a:bodyPr/>
          <a:lstStyle/>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1 head</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1 head</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4 heads</a:t>
            </a:r>
          </a:p>
          <a:p>
            <a:pPr algn="ctr" eaLnBrk="0" fontAlgn="base" hangingPunct="0">
              <a:spcBef>
                <a:spcPct val="0"/>
              </a:spcBef>
              <a:spcAft>
                <a:spcPct val="0"/>
              </a:spcAft>
            </a:pPr>
            <a:endParaRPr lang="en-US" altLang="en-US" sz="2800" b="1" dirty="0">
              <a:solidFill>
                <a:srgbClr val="FFFFFF"/>
              </a:solidFill>
              <a:latin typeface="Candara" panose="020E0502030303020204" pitchFamily="34" charset="0"/>
            </a:endParaRPr>
          </a:p>
          <a:p>
            <a:pPr algn="ctr" eaLnBrk="0" fontAlgn="base" hangingPunct="0">
              <a:spcBef>
                <a:spcPct val="0"/>
              </a:spcBef>
              <a:spcAft>
                <a:spcPct val="0"/>
              </a:spcAft>
            </a:pPr>
            <a:r>
              <a:rPr lang="en-US" altLang="en-US" sz="2800" b="1" dirty="0">
                <a:solidFill>
                  <a:srgbClr val="FFFFFF"/>
                </a:solidFill>
                <a:latin typeface="Candara" panose="020E0502030303020204" pitchFamily="34" charset="0"/>
              </a:rPr>
              <a:t>1 head</a:t>
            </a:r>
            <a:endParaRPr lang="en-US" altLang="en-US" sz="4000" b="1" dirty="0">
              <a:solidFill>
                <a:srgbClr val="FFFFFF"/>
              </a:solidFill>
              <a:latin typeface="Candara" panose="020E0502030303020204" pitchFamily="34" charset="0"/>
            </a:endParaRPr>
          </a:p>
        </p:txBody>
      </p:sp>
      <p:sp>
        <p:nvSpPr>
          <p:cNvPr id="62470" name="Text Box 6"/>
          <p:cNvSpPr txBox="1">
            <a:spLocks noChangeArrowheads="1"/>
          </p:cNvSpPr>
          <p:nvPr/>
        </p:nvSpPr>
        <p:spPr bwMode="auto">
          <a:xfrm>
            <a:off x="0" y="1295400"/>
            <a:ext cx="9144000" cy="6096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lstStyle/>
          <a:p>
            <a:pPr algn="ctr" eaLnBrk="0" fontAlgn="base" hangingPunct="0">
              <a:spcBef>
                <a:spcPct val="0"/>
              </a:spcBef>
              <a:spcAft>
                <a:spcPct val="0"/>
              </a:spcAft>
            </a:pPr>
            <a:r>
              <a:rPr lang="en-US" altLang="en-US" sz="3200" spc="300" dirty="0">
                <a:ln w="18415" cmpd="sng">
                  <a:solidFill>
                    <a:srgbClr val="FFFFFF"/>
                  </a:solidFill>
                  <a:prstDash val="solid"/>
                </a:ln>
                <a:solidFill>
                  <a:srgbClr val="FFFFFF"/>
                </a:solidFill>
                <a:effectLst>
                  <a:outerShdw blurRad="63500" dir="3600000" algn="tl" rotWithShape="0">
                    <a:srgbClr val="000000">
                      <a:alpha val="70000"/>
                    </a:srgbClr>
                  </a:outerShdw>
                </a:effectLst>
              </a:rPr>
              <a:t>Daniel 2   |   Daniel 7    |  </a:t>
            </a:r>
            <a:r>
              <a:rPr lang="en-US" alt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Rev. 13:1, 2</a:t>
            </a:r>
            <a:endParaRPr lang="en-US" alt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2471" name="Text Box 7"/>
          <p:cNvSpPr txBox="1">
            <a:spLocks noChangeArrowheads="1"/>
          </p:cNvSpPr>
          <p:nvPr/>
        </p:nvSpPr>
        <p:spPr bwMode="auto">
          <a:xfrm>
            <a:off x="-76200" y="2133600"/>
            <a:ext cx="11906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fontAlgn="base" hangingPunct="0">
              <a:spcBef>
                <a:spcPct val="0"/>
              </a:spcBef>
              <a:spcAft>
                <a:spcPct val="0"/>
              </a:spcAft>
            </a:pPr>
            <a:r>
              <a:rPr lang="en-US" altLang="en-US" sz="2800">
                <a:solidFill>
                  <a:srgbClr val="FFFFFF"/>
                </a:solidFill>
              </a:rPr>
              <a:t>Gold</a:t>
            </a:r>
          </a:p>
          <a:p>
            <a:pPr algn="r" eaLnBrk="0" fontAlgn="base" hangingPunct="0">
              <a:spcBef>
                <a:spcPct val="0"/>
              </a:spcBef>
              <a:spcAft>
                <a:spcPct val="0"/>
              </a:spcAft>
            </a:pPr>
            <a:endParaRPr lang="en-US" altLang="en-US" sz="2800">
              <a:solidFill>
                <a:srgbClr val="FFFFFF"/>
              </a:solidFill>
            </a:endParaRPr>
          </a:p>
          <a:p>
            <a:pPr algn="r" eaLnBrk="0" fontAlgn="base" hangingPunct="0">
              <a:spcBef>
                <a:spcPct val="0"/>
              </a:spcBef>
              <a:spcAft>
                <a:spcPct val="0"/>
              </a:spcAft>
            </a:pPr>
            <a:r>
              <a:rPr lang="en-US" altLang="en-US" sz="2800">
                <a:solidFill>
                  <a:srgbClr val="FFFFFF"/>
                </a:solidFill>
              </a:rPr>
              <a:t>Silver</a:t>
            </a:r>
          </a:p>
          <a:p>
            <a:pPr algn="r" eaLnBrk="0" fontAlgn="base" hangingPunct="0">
              <a:spcBef>
                <a:spcPct val="0"/>
              </a:spcBef>
              <a:spcAft>
                <a:spcPct val="0"/>
              </a:spcAft>
            </a:pPr>
            <a:endParaRPr lang="en-US" altLang="en-US" sz="2800">
              <a:solidFill>
                <a:srgbClr val="FFFFFF"/>
              </a:solidFill>
            </a:endParaRPr>
          </a:p>
          <a:p>
            <a:pPr algn="r" eaLnBrk="0" fontAlgn="base" hangingPunct="0">
              <a:spcBef>
                <a:spcPct val="0"/>
              </a:spcBef>
              <a:spcAft>
                <a:spcPct val="0"/>
              </a:spcAft>
            </a:pPr>
            <a:r>
              <a:rPr lang="en-US" altLang="en-US" sz="2800">
                <a:solidFill>
                  <a:srgbClr val="FFFFFF"/>
                </a:solidFill>
              </a:rPr>
              <a:t>Brass</a:t>
            </a:r>
          </a:p>
          <a:p>
            <a:pPr algn="r" eaLnBrk="0" fontAlgn="base" hangingPunct="0">
              <a:spcBef>
                <a:spcPct val="0"/>
              </a:spcBef>
              <a:spcAft>
                <a:spcPct val="0"/>
              </a:spcAft>
            </a:pPr>
            <a:endParaRPr lang="en-US" altLang="en-US" sz="2800">
              <a:solidFill>
                <a:srgbClr val="FFFFFF"/>
              </a:solidFill>
            </a:endParaRPr>
          </a:p>
          <a:p>
            <a:pPr algn="r" eaLnBrk="0" fontAlgn="base" hangingPunct="0">
              <a:spcBef>
                <a:spcPct val="0"/>
              </a:spcBef>
              <a:spcAft>
                <a:spcPct val="0"/>
              </a:spcAft>
            </a:pPr>
            <a:r>
              <a:rPr lang="en-US" altLang="en-US" sz="2800">
                <a:solidFill>
                  <a:srgbClr val="FFFFFF"/>
                </a:solidFill>
              </a:rPr>
              <a:t>Iron</a:t>
            </a:r>
            <a:endParaRPr lang="en-US" altLang="en-US" sz="4400" b="1">
              <a:solidFill>
                <a:srgbClr val="FFFFFF"/>
              </a:solidFill>
            </a:endParaRPr>
          </a:p>
        </p:txBody>
      </p:sp>
      <p:sp>
        <p:nvSpPr>
          <p:cNvPr id="62472" name="Text Box 8"/>
          <p:cNvSpPr txBox="1">
            <a:spLocks noChangeArrowheads="1"/>
          </p:cNvSpPr>
          <p:nvPr/>
        </p:nvSpPr>
        <p:spPr bwMode="auto">
          <a:xfrm>
            <a:off x="1447800" y="2133600"/>
            <a:ext cx="1725613"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en-US" altLang="en-US" sz="2800" dirty="0">
                <a:solidFill>
                  <a:srgbClr val="FFFFFF"/>
                </a:solidFill>
              </a:rPr>
              <a:t>Babylon</a:t>
            </a:r>
          </a:p>
          <a:p>
            <a:pPr eaLnBrk="0" fontAlgn="base" hangingPunct="0">
              <a:spcBef>
                <a:spcPct val="0"/>
              </a:spcBef>
              <a:spcAft>
                <a:spcPct val="0"/>
              </a:spcAft>
            </a:pPr>
            <a:endParaRPr lang="en-US" altLang="en-US" sz="2800" dirty="0">
              <a:solidFill>
                <a:srgbClr val="FFFFFF"/>
              </a:solidFill>
            </a:endParaRPr>
          </a:p>
          <a:p>
            <a:pPr eaLnBrk="0" fontAlgn="base" hangingPunct="0">
              <a:spcBef>
                <a:spcPct val="0"/>
              </a:spcBef>
              <a:spcAft>
                <a:spcPct val="0"/>
              </a:spcAft>
            </a:pPr>
            <a:r>
              <a:rPr lang="en-US" altLang="en-US" sz="2800" dirty="0">
                <a:solidFill>
                  <a:srgbClr val="FFFFFF"/>
                </a:solidFill>
              </a:rPr>
              <a:t>Persian</a:t>
            </a:r>
          </a:p>
          <a:p>
            <a:pPr eaLnBrk="0" fontAlgn="base" hangingPunct="0">
              <a:spcBef>
                <a:spcPct val="0"/>
              </a:spcBef>
              <a:spcAft>
                <a:spcPct val="0"/>
              </a:spcAft>
            </a:pPr>
            <a:endParaRPr lang="en-US" altLang="en-US" sz="2800" dirty="0">
              <a:solidFill>
                <a:srgbClr val="FFFFFF"/>
              </a:solidFill>
            </a:endParaRPr>
          </a:p>
          <a:p>
            <a:pPr eaLnBrk="0" fontAlgn="base" hangingPunct="0">
              <a:spcBef>
                <a:spcPct val="0"/>
              </a:spcBef>
              <a:spcAft>
                <a:spcPct val="0"/>
              </a:spcAft>
            </a:pPr>
            <a:r>
              <a:rPr lang="en-US" altLang="en-US" sz="2800" dirty="0">
                <a:solidFill>
                  <a:srgbClr val="FFFFFF"/>
                </a:solidFill>
              </a:rPr>
              <a:t>Greece</a:t>
            </a:r>
          </a:p>
          <a:p>
            <a:pPr eaLnBrk="0" fontAlgn="base" hangingPunct="0">
              <a:spcBef>
                <a:spcPct val="0"/>
              </a:spcBef>
              <a:spcAft>
                <a:spcPct val="0"/>
              </a:spcAft>
            </a:pPr>
            <a:endParaRPr lang="en-US" altLang="en-US" sz="2800" dirty="0">
              <a:solidFill>
                <a:srgbClr val="FFFFFF"/>
              </a:solidFill>
            </a:endParaRPr>
          </a:p>
          <a:p>
            <a:pPr eaLnBrk="0" fontAlgn="base" hangingPunct="0">
              <a:spcBef>
                <a:spcPct val="0"/>
              </a:spcBef>
              <a:spcAft>
                <a:spcPct val="0"/>
              </a:spcAft>
            </a:pPr>
            <a:r>
              <a:rPr lang="en-US" altLang="en-US" sz="2800" dirty="0">
                <a:solidFill>
                  <a:srgbClr val="FFFFFF"/>
                </a:solidFill>
              </a:rPr>
              <a:t>Rome</a:t>
            </a:r>
            <a:endParaRPr lang="en-US" altLang="en-US" sz="4400" b="1" dirty="0">
              <a:solidFill>
                <a:srgbClr val="FFFFFF"/>
              </a:solidFill>
            </a:endParaRPr>
          </a:p>
        </p:txBody>
      </p:sp>
      <p:sp>
        <p:nvSpPr>
          <p:cNvPr id="62475" name="Line 11"/>
          <p:cNvSpPr>
            <a:spLocks noChangeShapeType="1"/>
          </p:cNvSpPr>
          <p:nvPr/>
        </p:nvSpPr>
        <p:spPr bwMode="auto">
          <a:xfrm>
            <a:off x="1143000" y="2438400"/>
            <a:ext cx="346075"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sp>
        <p:nvSpPr>
          <p:cNvPr id="62476" name="Line 12"/>
          <p:cNvSpPr>
            <a:spLocks noChangeShapeType="1"/>
          </p:cNvSpPr>
          <p:nvPr/>
        </p:nvSpPr>
        <p:spPr bwMode="auto">
          <a:xfrm>
            <a:off x="1143000" y="3275013"/>
            <a:ext cx="346075" cy="15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sp>
        <p:nvSpPr>
          <p:cNvPr id="62477" name="Line 13"/>
          <p:cNvSpPr>
            <a:spLocks noChangeShapeType="1"/>
          </p:cNvSpPr>
          <p:nvPr/>
        </p:nvSpPr>
        <p:spPr bwMode="auto">
          <a:xfrm>
            <a:off x="1066800" y="4114800"/>
            <a:ext cx="346075" cy="158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sp>
        <p:nvSpPr>
          <p:cNvPr id="62478" name="Line 14"/>
          <p:cNvSpPr>
            <a:spLocks noChangeShapeType="1"/>
          </p:cNvSpPr>
          <p:nvPr/>
        </p:nvSpPr>
        <p:spPr bwMode="auto">
          <a:xfrm>
            <a:off x="1066800" y="4953000"/>
            <a:ext cx="346075" cy="158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000" b="1">
              <a:solidFill>
                <a:srgbClr val="FFFFFF"/>
              </a:solidFill>
            </a:endParaRPr>
          </a:p>
        </p:txBody>
      </p:sp>
      <p:pic>
        <p:nvPicPr>
          <p:cNvPr id="12" name="Picture 28" descr="j011192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888" y="23355"/>
            <a:ext cx="1674812" cy="1339850"/>
          </a:xfrm>
          <a:prstGeom prst="rect">
            <a:avLst/>
          </a:prstGeom>
          <a:noFill/>
          <a:extLst>
            <a:ext uri="{909E8E84-426E-40DD-AFC4-6F175D3DCCD1}">
              <a14:hiddenFill xmlns:a14="http://schemas.microsoft.com/office/drawing/2010/main">
                <a:solidFill>
                  <a:srgbClr val="FFFFFF"/>
                </a:solidFill>
              </a14:hiddenFill>
            </a:ext>
          </a:extLst>
        </p:spPr>
      </p:pic>
      <p:sp>
        <p:nvSpPr>
          <p:cNvPr id="15" name="Text Box 10"/>
          <p:cNvSpPr txBox="1">
            <a:spLocks noChangeArrowheads="1"/>
          </p:cNvSpPr>
          <p:nvPr/>
        </p:nvSpPr>
        <p:spPr bwMode="auto">
          <a:xfrm>
            <a:off x="6019800" y="2209800"/>
            <a:ext cx="2895600" cy="337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r>
              <a:rPr lang="en-US" altLang="en-US" sz="2800" b="1" dirty="0">
                <a:solidFill>
                  <a:srgbClr val="7030A0"/>
                </a:solidFill>
                <a:effectLst>
                  <a:glow rad="101600">
                    <a:srgbClr val="FFFFFF">
                      <a:alpha val="60000"/>
                    </a:srgbClr>
                  </a:glow>
                </a:effectLst>
                <a:latin typeface="Candara" panose="020E0502030303020204" pitchFamily="34" charset="0"/>
              </a:rPr>
              <a:t>“like a lion”</a:t>
            </a:r>
          </a:p>
          <a:p>
            <a:pPr algn="ctr" eaLnBrk="0" fontAlgn="base" hangingPunct="0">
              <a:spcBef>
                <a:spcPct val="0"/>
              </a:spcBef>
              <a:spcAft>
                <a:spcPct val="0"/>
              </a:spcAft>
            </a:pPr>
            <a:endParaRPr lang="en-US" altLang="en-US" sz="2800" b="1" dirty="0">
              <a:solidFill>
                <a:srgbClr val="7030A0"/>
              </a:solidFill>
              <a:effectLst>
                <a:glow rad="101600">
                  <a:srgbClr val="FFFFFF">
                    <a:alpha val="60000"/>
                  </a:srgbClr>
                </a:glow>
              </a:effectLst>
              <a:latin typeface="Candara" panose="020E0502030303020204" pitchFamily="34" charset="0"/>
            </a:endParaRPr>
          </a:p>
          <a:p>
            <a:pPr algn="ctr" eaLnBrk="0" fontAlgn="base" hangingPunct="0">
              <a:spcBef>
                <a:spcPct val="0"/>
              </a:spcBef>
              <a:spcAft>
                <a:spcPct val="0"/>
              </a:spcAft>
            </a:pPr>
            <a:r>
              <a:rPr lang="en-US" altLang="en-US" sz="2800" b="1" dirty="0">
                <a:solidFill>
                  <a:srgbClr val="7030A0"/>
                </a:solidFill>
                <a:effectLst>
                  <a:glow rad="101600">
                    <a:srgbClr val="FFFFFF">
                      <a:alpha val="60000"/>
                    </a:srgbClr>
                  </a:glow>
                </a:effectLst>
                <a:latin typeface="Candara" panose="020E0502030303020204" pitchFamily="34" charset="0"/>
              </a:rPr>
              <a:t>“like a bear”</a:t>
            </a:r>
          </a:p>
          <a:p>
            <a:pPr algn="ctr" eaLnBrk="0" fontAlgn="base" hangingPunct="0">
              <a:spcBef>
                <a:spcPct val="0"/>
              </a:spcBef>
              <a:spcAft>
                <a:spcPct val="0"/>
              </a:spcAft>
            </a:pPr>
            <a:endParaRPr lang="en-US" altLang="en-US" sz="2800" b="1" dirty="0">
              <a:solidFill>
                <a:srgbClr val="7030A0"/>
              </a:solidFill>
              <a:effectLst>
                <a:glow rad="101600">
                  <a:srgbClr val="FFFFFF">
                    <a:alpha val="60000"/>
                  </a:srgbClr>
                </a:glow>
              </a:effectLst>
              <a:latin typeface="Candara" panose="020E0502030303020204" pitchFamily="34" charset="0"/>
            </a:endParaRPr>
          </a:p>
          <a:p>
            <a:pPr algn="ctr" eaLnBrk="0" fontAlgn="base" hangingPunct="0">
              <a:spcBef>
                <a:spcPct val="0"/>
              </a:spcBef>
              <a:spcAft>
                <a:spcPct val="0"/>
              </a:spcAft>
            </a:pPr>
            <a:r>
              <a:rPr lang="en-US" altLang="en-US" sz="2800" b="1" dirty="0">
                <a:solidFill>
                  <a:srgbClr val="7030A0"/>
                </a:solidFill>
                <a:effectLst>
                  <a:glow rad="101600">
                    <a:srgbClr val="FFFFFF">
                      <a:alpha val="60000"/>
                    </a:srgbClr>
                  </a:glow>
                </a:effectLst>
                <a:latin typeface="Candara" panose="020E0502030303020204" pitchFamily="34" charset="0"/>
              </a:rPr>
              <a:t>“like a leopard”</a:t>
            </a:r>
          </a:p>
          <a:p>
            <a:pPr algn="ctr" eaLnBrk="0" fontAlgn="base" hangingPunct="0">
              <a:spcBef>
                <a:spcPct val="0"/>
              </a:spcBef>
              <a:spcAft>
                <a:spcPct val="0"/>
              </a:spcAft>
            </a:pPr>
            <a:endParaRPr lang="en-US" altLang="en-US" sz="2800" b="1" dirty="0">
              <a:solidFill>
                <a:srgbClr val="7030A0"/>
              </a:solidFill>
              <a:effectLst>
                <a:glow rad="101600">
                  <a:srgbClr val="FFFFFF">
                    <a:alpha val="60000"/>
                  </a:srgbClr>
                </a:glow>
              </a:effectLst>
              <a:latin typeface="Candara" panose="020E0502030303020204" pitchFamily="34" charset="0"/>
            </a:endParaRPr>
          </a:p>
          <a:p>
            <a:pPr algn="ctr" eaLnBrk="0" fontAlgn="base" hangingPunct="0">
              <a:spcBef>
                <a:spcPct val="0"/>
              </a:spcBef>
              <a:spcAft>
                <a:spcPct val="0"/>
              </a:spcAft>
            </a:pPr>
            <a:r>
              <a:rPr lang="en-US" altLang="en-US" sz="3200" b="1" spc="-150" dirty="0">
                <a:solidFill>
                  <a:srgbClr val="000000"/>
                </a:solidFill>
                <a:effectLst>
                  <a:glow rad="101600">
                    <a:srgbClr val="FFFFFF">
                      <a:alpha val="60000"/>
                    </a:srgbClr>
                  </a:glow>
                </a:effectLst>
                <a:latin typeface="Candara" panose="020E0502030303020204" pitchFamily="34" charset="0"/>
              </a:rPr>
              <a:t>“a beast rising up out of the sea”</a:t>
            </a:r>
          </a:p>
        </p:txBody>
      </p:sp>
      <p:sp>
        <p:nvSpPr>
          <p:cNvPr id="3" name="Rectangle 2"/>
          <p:cNvSpPr/>
          <p:nvPr/>
        </p:nvSpPr>
        <p:spPr>
          <a:xfrm>
            <a:off x="2895600" y="6050796"/>
            <a:ext cx="6248400"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eaLnBrk="0" fontAlgn="base" hangingPunct="0">
              <a:spcBef>
                <a:spcPct val="0"/>
              </a:spcBef>
              <a:spcAft>
                <a:spcPct val="0"/>
              </a:spcAft>
            </a:pPr>
            <a:r>
              <a:rPr lang="en-US" altLang="en-US" sz="2400" b="1" spc="300" dirty="0">
                <a:solidFill>
                  <a:srgbClr val="7030A0"/>
                </a:solidFill>
                <a:effectLst>
                  <a:outerShdw blurRad="38100" dist="38100" dir="2700000" algn="tl">
                    <a:srgbClr val="000000">
                      <a:alpha val="43137"/>
                    </a:srgbClr>
                  </a:outerShdw>
                </a:effectLst>
                <a:latin typeface="Arial Black" panose="020B0A04020102020204" pitchFamily="34" charset="0"/>
              </a:rPr>
              <a:t>(10 Horns)</a:t>
            </a:r>
          </a:p>
          <a:p>
            <a:pPr algn="ctr" eaLnBrk="0" fontAlgn="base" hangingPunct="0">
              <a:spcBef>
                <a:spcPct val="0"/>
              </a:spcBef>
              <a:spcAft>
                <a:spcPct val="0"/>
              </a:spcAft>
            </a:pPr>
            <a:r>
              <a:rPr lang="en-US" altLang="en-US" sz="2400" b="1" spc="300" dirty="0">
                <a:solidFill>
                  <a:srgbClr val="7030A0"/>
                </a:solidFill>
                <a:effectLst>
                  <a:outerShdw blurRad="38100" dist="38100" dir="2700000" algn="tl">
                    <a:srgbClr val="000000">
                      <a:alpha val="43137"/>
                    </a:srgbClr>
                  </a:outerShdw>
                </a:effectLst>
                <a:latin typeface="Arial Black" panose="020B0A04020102020204" pitchFamily="34" charset="0"/>
              </a:rPr>
              <a:t>(Blasphemy Against God)</a:t>
            </a:r>
            <a:endParaRPr lang="en-US" altLang="en-US" sz="4000" b="1" spc="300" dirty="0">
              <a:solidFill>
                <a:srgbClr val="7030A0"/>
              </a:solidFill>
              <a:effectLst>
                <a:outerShdw blurRad="38100" dist="38100" dir="2700000" algn="tl">
                  <a:srgbClr val="000000">
                    <a:alpha val="43137"/>
                  </a:srgbClr>
                </a:outerShdw>
              </a:effectLst>
              <a:latin typeface="Arial Black" panose="020B0A04020102020204" pitchFamily="34" charset="0"/>
            </a:endParaRPr>
          </a:p>
        </p:txBody>
      </p:sp>
      <p:pic>
        <p:nvPicPr>
          <p:cNvPr id="13" name="Picture 27" descr="AN01285_[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5682" y="-30997"/>
            <a:ext cx="1392237"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8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2000" fill="hold"/>
                                        <p:tgtEl>
                                          <p:spTgt spid="14"/>
                                        </p:tgtEl>
                                        <p:attrNameLst>
                                          <p:attrName>ppt_w</p:attrName>
                                        </p:attrNameLst>
                                      </p:cBhvr>
                                      <p:tavLst>
                                        <p:tav tm="0">
                                          <p:val>
                                            <p:fltVal val="0"/>
                                          </p:val>
                                        </p:tav>
                                        <p:tav tm="100000">
                                          <p:val>
                                            <p:strVal val="#ppt_w"/>
                                          </p:val>
                                        </p:tav>
                                      </p:tavLst>
                                    </p:anim>
                                    <p:anim calcmode="lin" valueType="num">
                                      <p:cBhvr>
                                        <p:cTn id="8" dur="2000" fill="hold"/>
                                        <p:tgtEl>
                                          <p:spTgt spid="14"/>
                                        </p:tgtEl>
                                        <p:attrNameLst>
                                          <p:attrName>ppt_h</p:attrName>
                                        </p:attrNameLst>
                                      </p:cBhvr>
                                      <p:tavLst>
                                        <p:tav tm="0">
                                          <p:val>
                                            <p:fltVal val="0"/>
                                          </p:val>
                                        </p:tav>
                                        <p:tav tm="100000">
                                          <p:val>
                                            <p:strVal val="#ppt_h"/>
                                          </p:val>
                                        </p:tav>
                                      </p:tavLst>
                                    </p:anim>
                                    <p:animEffect transition="in" filter="fade">
                                      <p:cBhvr>
                                        <p:cTn id="9" dur="2000"/>
                                        <p:tgtEl>
                                          <p:spTgt spid="1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3"/>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par>
                                <p:cTn id="15" presetID="10" presetClass="entr" presetSubtype="0" fill="hold" grpId="0" nodeType="withEffect">
                                  <p:stCondLst>
                                    <p:cond delay="0"/>
                                  </p:stCondLst>
                                  <p:iterate type="wd">
                                    <p:tmPct val="10000"/>
                                  </p:iterate>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Human">
  <a:themeElements>
    <a:clrScheme name="Panels">
      <a:dk1>
        <a:srgbClr val="340B07"/>
      </a:dk1>
      <a:lt1>
        <a:srgbClr val="FFFFFF"/>
      </a:lt1>
      <a:dk2>
        <a:srgbClr val="182912"/>
      </a:dk2>
      <a:lt2>
        <a:srgbClr val="FBF0F2"/>
      </a:lt2>
      <a:accent1>
        <a:srgbClr val="694F36"/>
      </a:accent1>
      <a:accent2>
        <a:srgbClr val="98604A"/>
      </a:accent2>
      <a:accent3>
        <a:srgbClr val="8E3B4D"/>
      </a:accent3>
      <a:accent4>
        <a:srgbClr val="837954"/>
      </a:accent4>
      <a:accent5>
        <a:srgbClr val="4E3B28"/>
      </a:accent5>
      <a:accent6>
        <a:srgbClr val="AC7A0C"/>
      </a:accent6>
      <a:hlink>
        <a:srgbClr val="A03849"/>
      </a:hlink>
      <a:folHlink>
        <a:srgbClr val="AA845D"/>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2977</Words>
  <Application>Microsoft Office PowerPoint</Application>
  <PresentationFormat>On-screen Show (4:3)</PresentationFormat>
  <Paragraphs>355</Paragraphs>
  <Slides>42</Slides>
  <Notes>24</Notes>
  <HiddenSlides>0</HiddenSlides>
  <MMClips>0</MMClips>
  <ScaleCrop>false</ScaleCrop>
  <HeadingPairs>
    <vt:vector size="4" baseType="variant">
      <vt:variant>
        <vt:lpstr>Theme</vt:lpstr>
      </vt:variant>
      <vt:variant>
        <vt:i4>4</vt:i4>
      </vt:variant>
      <vt:variant>
        <vt:lpstr>Slide Titles</vt:lpstr>
      </vt:variant>
      <vt:variant>
        <vt:i4>42</vt:i4>
      </vt:variant>
    </vt:vector>
  </HeadingPairs>
  <TitlesOfParts>
    <vt:vector size="46" baseType="lpstr">
      <vt:lpstr>Office Theme</vt:lpstr>
      <vt:lpstr>Orbit</vt:lpstr>
      <vt:lpstr>3_Orbit</vt:lpstr>
      <vt:lpstr>Human</vt:lpstr>
      <vt:lpstr>Agents of Satan’s RAGE</vt:lpstr>
      <vt:lpstr>Agents of Satan’s Rage  (Revelation 13)</vt:lpstr>
      <vt:lpstr>Sea Beast (13:1-10)</vt:lpstr>
      <vt:lpstr>Sea Beast (13:1-10)</vt:lpstr>
      <vt:lpstr>“HORNS”</vt:lpstr>
      <vt:lpstr>“HORNS”</vt:lpstr>
      <vt:lpstr>THE LIKENESS OF THE LION, BEAR, LEOPARD (13:2)</vt:lpstr>
      <vt:lpstr>PowerPoint Presentation</vt:lpstr>
      <vt:lpstr>PowerPoint Presentation</vt:lpstr>
      <vt:lpstr>Deadly Wound (v. 3)</vt:lpstr>
      <vt:lpstr>PowerPoint Presentation</vt:lpstr>
      <vt:lpstr>PowerPoint Presentation</vt:lpstr>
      <vt:lpstr>The Beast’s Influence (13:3b-8) (question 2)</vt:lpstr>
      <vt:lpstr>“Who Is Like The Beast?”  (Rev. 13:4)</vt:lpstr>
      <vt:lpstr>The Beast’s Influence</vt:lpstr>
      <vt:lpstr>The Beast’s Blasphemy</vt:lpstr>
      <vt:lpstr>PowerPoint Presentation</vt:lpstr>
      <vt:lpstr>PowerPoint Presentation</vt:lpstr>
      <vt:lpstr>Athenagoras (150-190)</vt:lpstr>
      <vt:lpstr>Athenagoras (150-190)</vt:lpstr>
      <vt:lpstr>The Beast’s War</vt:lpstr>
      <vt:lpstr>Pliny, The Younger (61-113 AD)</vt:lpstr>
      <vt:lpstr>Pliny, The Younger (61-113 AD)</vt:lpstr>
      <vt:lpstr>Pliny, The Younger (61-113 AD)</vt:lpstr>
      <vt:lpstr>Admonition (13:9, 10) (question 3)</vt:lpstr>
      <vt:lpstr>The Beast From The Earth  (13:11-18; question 4)</vt:lpstr>
      <vt:lpstr>Identifying Symbols of the  Land-beast (question 5)</vt:lpstr>
      <vt:lpstr>Similar Situation Today</vt:lpstr>
      <vt:lpstr>Continued. . .</vt:lpstr>
      <vt:lpstr>PowerPoint Presentation</vt:lpstr>
      <vt:lpstr>Whose Victory Is It When Atheists Are In Pulpits?</vt:lpstr>
      <vt:lpstr>Deceiving Signs (13:13, 14)</vt:lpstr>
      <vt:lpstr>Some Things Have Not Changed (question 7)</vt:lpstr>
      <vt:lpstr>The Lord’s Admonition</vt:lpstr>
      <vt:lpstr>Make an Image to the Beast  (v. 14)</vt:lpstr>
      <vt:lpstr>Consequences for not Worshiping the Image (13:15-18)</vt:lpstr>
      <vt:lpstr>The Mark of the Beast</vt:lpstr>
      <vt:lpstr>Question 9</vt:lpstr>
      <vt:lpstr>666</vt:lpstr>
      <vt:lpstr>666</vt:lpstr>
      <vt:lpstr>666</vt:lpstr>
      <vt:lpstr>The Beasts Of The Dragon (Revelation 13)</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Agents of Satan’s RAGE</dc:title>
  <dc:creator>Steven J. Wallace</dc:creator>
  <cp:lastModifiedBy>Steven J. Wallace</cp:lastModifiedBy>
  <cp:revision>6</cp:revision>
  <dcterms:created xsi:type="dcterms:W3CDTF">2015-11-27T21:14:05Z</dcterms:created>
  <dcterms:modified xsi:type="dcterms:W3CDTF">2016-02-08T04:01:46Z</dcterms:modified>
</cp:coreProperties>
</file>